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12192000" cy="6858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8"/>
          </a:xfrm>
          <a:prstGeom prst="rect">
            <a:avLst/>
          </a:prstGeom>
        </p:spPr>
      </p:pic>
      <p:sp>
        <p:nvSpPr>
          <p:cNvPr id="2" name="Holder 2"/>
          <p:cNvSpPr>
            <a:spLocks noGrp="1"/>
          </p:cNvSpPr>
          <p:nvPr>
            <p:ph type="title"/>
          </p:nvPr>
        </p:nvSpPr>
        <p:spPr>
          <a:xfrm>
            <a:off x="848994" y="418782"/>
            <a:ext cx="10494010" cy="589915"/>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2068195" y="2106167"/>
            <a:ext cx="5741670" cy="335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3/20/2024</a:t>
            </a:fld>
            <a:endParaRPr lang="en-US"/>
          </a:p>
        </p:txBody>
      </p:sp>
      <p:sp>
        <p:nvSpPr>
          <p:cNvPr id="6" name="Holder 6"/>
          <p:cNvSpPr>
            <a:spLocks noGrp="1"/>
          </p:cNvSpPr>
          <p:nvPr>
            <p:ph type="sldNum" sz="quarter" idx="7"/>
          </p:nvPr>
        </p:nvSpPr>
        <p:spPr>
          <a:xfrm>
            <a:off x="11086845" y="6104032"/>
            <a:ext cx="320040" cy="256539"/>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967422" y="4591050"/>
            <a:ext cx="1623378" cy="566822"/>
          </a:xfrm>
          <a:prstGeom prst="rect">
            <a:avLst/>
          </a:prstGeom>
        </p:spPr>
        <p:txBody>
          <a:bodyPr vert="horz" wrap="square" lIns="0" tIns="12700" rIns="0" bIns="0" rtlCol="0">
            <a:spAutoFit/>
          </a:bodyPr>
          <a:lstStyle/>
          <a:p>
            <a:r>
              <a:rPr lang="en-US" dirty="0">
                <a:solidFill>
                  <a:schemeClr val="bg2"/>
                </a:solidFill>
                <a:latin typeface="Abadi"/>
                <a:ea typeface="SF Pro" pitchFamily="2" charset="0"/>
                <a:cs typeface="SF Pro" pitchFamily="2" charset="0"/>
              </a:rPr>
              <a:t>Mark Petros </a:t>
            </a:r>
          </a:p>
          <a:p>
            <a:r>
              <a:rPr lang="en-US" dirty="0">
                <a:solidFill>
                  <a:schemeClr val="bg2"/>
                </a:solidFill>
                <a:latin typeface="Abadi" panose="020B0604020104020204" pitchFamily="34" charset="0"/>
                <a:ea typeface="SF Pro" pitchFamily="2" charset="0"/>
                <a:cs typeface="SF Pro" pitchFamily="2" charset="0"/>
              </a:rPr>
              <a:t>20/03/2024</a:t>
            </a:r>
          </a:p>
        </p:txBody>
      </p:sp>
      <p:pic>
        <p:nvPicPr>
          <p:cNvPr id="4" name="object 4"/>
          <p:cNvPicPr/>
          <p:nvPr/>
        </p:nvPicPr>
        <p:blipFill>
          <a:blip r:embed="rId3" cstate="print"/>
          <a:stretch>
            <a:fillRect/>
          </a:stretch>
        </p:blipFill>
        <p:spPr>
          <a:xfrm>
            <a:off x="889000" y="675640"/>
            <a:ext cx="2105660"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94" y="1808479"/>
            <a:ext cx="3716020" cy="2215515"/>
          </a:xfrm>
          <a:prstGeom prst="rect">
            <a:avLst/>
          </a:prstGeom>
        </p:spPr>
        <p:txBody>
          <a:bodyPr vert="horz" wrap="square" lIns="0" tIns="12700" rIns="0" bIns="0" rtlCol="0">
            <a:spAutoFit/>
          </a:bodyPr>
          <a:lstStyle/>
          <a:p>
            <a:pPr marL="241300" marR="220345" indent="-228600">
              <a:lnSpc>
                <a:spcPct val="100000"/>
              </a:lnSpc>
              <a:spcBef>
                <a:spcPts val="100"/>
              </a:spcBef>
              <a:buFont typeface="Arial MT"/>
              <a:buChar char="•"/>
              <a:tabLst>
                <a:tab pos="240665" algn="l"/>
                <a:tab pos="241300" algn="l"/>
              </a:tabLst>
            </a:pPr>
            <a:r>
              <a:rPr sz="2200" spc="-65" dirty="0">
                <a:solidFill>
                  <a:srgbClr val="292929"/>
                </a:solidFill>
                <a:latin typeface="Abadi" panose="020B0604020104020204" pitchFamily="34" charset="0"/>
                <a:cs typeface="Microsoft Sans Serif"/>
              </a:rPr>
              <a:t>Data </a:t>
            </a:r>
            <a:r>
              <a:rPr sz="2200" spc="-25" dirty="0">
                <a:solidFill>
                  <a:srgbClr val="292929"/>
                </a:solidFill>
                <a:latin typeface="Abadi" panose="020B0604020104020204" pitchFamily="34" charset="0"/>
                <a:cs typeface="Microsoft Sans Serif"/>
              </a:rPr>
              <a:t>from </a:t>
            </a:r>
            <a:r>
              <a:rPr sz="2200" spc="-155" dirty="0">
                <a:solidFill>
                  <a:srgbClr val="292929"/>
                </a:solidFill>
                <a:latin typeface="Abadi" panose="020B0604020104020204" pitchFamily="34" charset="0"/>
                <a:cs typeface="Microsoft Sans Serif"/>
              </a:rPr>
              <a:t>SpaceX</a:t>
            </a:r>
            <a:r>
              <a:rPr sz="2200" spc="-15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 </a:t>
            </a:r>
            <a:r>
              <a:rPr sz="2200" spc="-570"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can</a:t>
            </a:r>
            <a:r>
              <a:rPr sz="2200" spc="5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also</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obtained</a:t>
            </a:r>
            <a:r>
              <a:rPr sz="2200" spc="4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from </a:t>
            </a:r>
            <a:r>
              <a:rPr sz="2200" spc="-2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Wikipedia;</a:t>
            </a:r>
            <a:endParaRPr sz="2200" dirty="0">
              <a:latin typeface="Abadi" panose="020B0604020104020204" pitchFamily="34" charset="0"/>
              <a:cs typeface="Microsoft Sans Serif"/>
            </a:endParaRPr>
          </a:p>
          <a:p>
            <a:pPr marL="241300" marR="5080" indent="-228600">
              <a:lnSpc>
                <a:spcPct val="100000"/>
              </a:lnSpc>
              <a:spcBef>
                <a:spcPts val="1400"/>
              </a:spcBef>
              <a:buFont typeface="Arial MT"/>
              <a:buChar char="•"/>
              <a:tabLst>
                <a:tab pos="240665" algn="l"/>
                <a:tab pos="241300" algn="l"/>
              </a:tabLst>
            </a:pPr>
            <a:r>
              <a:rPr sz="2200" spc="-65" dirty="0">
                <a:solidFill>
                  <a:srgbClr val="292929"/>
                </a:solidFill>
                <a:latin typeface="Abadi" panose="020B0604020104020204" pitchFamily="34" charset="0"/>
                <a:cs typeface="Microsoft Sans Serif"/>
              </a:rPr>
              <a:t>Data</a:t>
            </a:r>
            <a:r>
              <a:rPr sz="2200" spc="40" dirty="0">
                <a:solidFill>
                  <a:srgbClr val="292929"/>
                </a:solidFill>
                <a:latin typeface="Abadi" panose="020B0604020104020204" pitchFamily="34" charset="0"/>
                <a:cs typeface="Microsoft Sans Serif"/>
              </a:rPr>
              <a:t> </a:t>
            </a:r>
            <a:r>
              <a:rPr lang="en-US" sz="2200" spc="-85" dirty="0">
                <a:solidFill>
                  <a:srgbClr val="292929"/>
                </a:solidFill>
                <a:latin typeface="Abadi" panose="020B0604020104020204" pitchFamily="34" charset="0"/>
                <a:cs typeface="Microsoft Sans Serif"/>
              </a:rPr>
              <a:t>is </a:t>
            </a:r>
            <a:r>
              <a:rPr sz="2200" spc="-35" dirty="0">
                <a:solidFill>
                  <a:srgbClr val="292929"/>
                </a:solidFill>
                <a:latin typeface="Abadi" panose="020B0604020104020204" pitchFamily="34" charset="0"/>
                <a:cs typeface="Microsoft Sans Serif"/>
              </a:rPr>
              <a:t>downloaded</a:t>
            </a:r>
            <a:r>
              <a:rPr sz="2200" spc="4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from </a:t>
            </a:r>
            <a:r>
              <a:rPr sz="2200" spc="-2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Wikipedia</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according</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 </a:t>
            </a:r>
            <a:r>
              <a:rPr sz="2200" spc="-2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flowchart</a:t>
            </a:r>
            <a:r>
              <a:rPr sz="2200" spc="5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then</a:t>
            </a:r>
            <a:r>
              <a:rPr sz="2200" spc="6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t>
            </a:r>
            <a:r>
              <a:rPr lang="en-US" sz="2200" spc="-50" dirty="0">
                <a:solidFill>
                  <a:srgbClr val="292929"/>
                </a:solidFill>
                <a:latin typeface="Abadi" panose="020B0604020104020204" pitchFamily="34" charset="0"/>
                <a:cs typeface="Microsoft Sans Serif"/>
              </a:rPr>
              <a:t>arsed</a:t>
            </a:r>
            <a:r>
              <a:rPr sz="2200" spc="-50" dirty="0">
                <a:solidFill>
                  <a:srgbClr val="292929"/>
                </a:solidFill>
                <a:latin typeface="Microsoft Sans Serif"/>
                <a:cs typeface="Microsoft Sans Serif"/>
              </a:rPr>
              <a:t>.</a:t>
            </a:r>
            <a:endParaRPr sz="2200" dirty="0">
              <a:latin typeface="Microsoft Sans Serif"/>
              <a:cs typeface="Microsoft Sans Serif"/>
            </a:endParaRPr>
          </a:p>
        </p:txBody>
      </p:sp>
      <p:sp>
        <p:nvSpPr>
          <p:cNvPr id="3" name="object 3"/>
          <p:cNvSpPr txBox="1"/>
          <p:nvPr/>
        </p:nvSpPr>
        <p:spPr>
          <a:xfrm>
            <a:off x="1001394" y="5021004"/>
            <a:ext cx="3732529" cy="659155"/>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sz="1400" spc="-65" dirty="0">
                <a:solidFill>
                  <a:srgbClr val="292929"/>
                </a:solidFill>
                <a:latin typeface="Abadi" panose="020B0604020104020204" pitchFamily="34" charset="0"/>
                <a:cs typeface="Microsoft Sans Serif"/>
              </a:rPr>
              <a:t>Source</a:t>
            </a:r>
            <a:r>
              <a:rPr sz="1400" spc="-60" dirty="0">
                <a:solidFill>
                  <a:srgbClr val="292929"/>
                </a:solidFill>
                <a:latin typeface="Abadi" panose="020B0604020104020204" pitchFamily="34" charset="0"/>
                <a:cs typeface="Microsoft Sans Serif"/>
              </a:rPr>
              <a:t> </a:t>
            </a:r>
            <a:r>
              <a:rPr sz="1400" spc="-50" dirty="0">
                <a:solidFill>
                  <a:srgbClr val="292929"/>
                </a:solidFill>
                <a:latin typeface="Abadi" panose="020B0604020104020204" pitchFamily="34" charset="0"/>
                <a:cs typeface="Microsoft Sans Serif"/>
              </a:rPr>
              <a:t>code: </a:t>
            </a:r>
            <a:r>
              <a:rPr sz="1400" spc="-45" dirty="0">
                <a:solidFill>
                  <a:srgbClr val="0462C1"/>
                </a:solidFill>
                <a:latin typeface="Abadi" panose="020B0604020104020204" pitchFamily="34" charset="0"/>
                <a:cs typeface="Microsoft Sans Serif"/>
              </a:rPr>
              <a:t> </a:t>
            </a:r>
            <a:r>
              <a:rPr lang="en-US"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sz="1400" dirty="0">
              <a:latin typeface="Abadi" panose="020B0604020104020204" pitchFamily="34" charset="0"/>
              <a:cs typeface="Microsoft Sans Serif"/>
            </a:endParaRPr>
          </a:p>
        </p:txBody>
      </p:sp>
      <p:sp>
        <p:nvSpPr>
          <p:cNvPr id="4" name="object 4"/>
          <p:cNvSpPr txBox="1">
            <a:spLocks noGrp="1"/>
          </p:cNvSpPr>
          <p:nvPr>
            <p:ph type="title"/>
          </p:nvPr>
        </p:nvSpPr>
        <p:spPr>
          <a:xfrm>
            <a:off x="1001394" y="571753"/>
            <a:ext cx="5255895" cy="589280"/>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05" dirty="0"/>
              <a:t> </a:t>
            </a:r>
            <a:r>
              <a:rPr spc="-80" dirty="0">
                <a:latin typeface="Abadi" panose="020B0604020104020204" pitchFamily="34" charset="0"/>
              </a:rPr>
              <a:t>Collection</a:t>
            </a:r>
            <a:r>
              <a:rPr spc="135" dirty="0"/>
              <a:t> </a:t>
            </a:r>
            <a:r>
              <a:rPr dirty="0"/>
              <a:t>-</a:t>
            </a:r>
            <a:r>
              <a:rPr spc="110" dirty="0"/>
              <a:t> </a:t>
            </a:r>
            <a:r>
              <a:rPr spc="-120" dirty="0"/>
              <a:t>Scraping</a:t>
            </a:r>
          </a:p>
        </p:txBody>
      </p:sp>
      <p:pic>
        <p:nvPicPr>
          <p:cNvPr id="5" name="object 5"/>
          <p:cNvPicPr/>
          <p:nvPr/>
        </p:nvPicPr>
        <p:blipFill>
          <a:blip r:embed="rId2" cstate="print"/>
          <a:stretch>
            <a:fillRect/>
          </a:stretch>
        </p:blipFill>
        <p:spPr>
          <a:xfrm>
            <a:off x="7244080" y="1775447"/>
            <a:ext cx="2791714" cy="1082306"/>
          </a:xfrm>
          <a:prstGeom prst="rect">
            <a:avLst/>
          </a:prstGeom>
        </p:spPr>
      </p:pic>
      <p:sp>
        <p:nvSpPr>
          <p:cNvPr id="6" name="object 6"/>
          <p:cNvSpPr txBox="1"/>
          <p:nvPr/>
        </p:nvSpPr>
        <p:spPr>
          <a:xfrm>
            <a:off x="7674356" y="2015807"/>
            <a:ext cx="1939925" cy="549275"/>
          </a:xfrm>
          <a:prstGeom prst="rect">
            <a:avLst/>
          </a:prstGeom>
        </p:spPr>
        <p:txBody>
          <a:bodyPr vert="horz" wrap="square" lIns="0" tIns="12700" rIns="0" bIns="0" rtlCol="0">
            <a:spAutoFit/>
          </a:bodyPr>
          <a:lstStyle/>
          <a:p>
            <a:pPr algn="ctr">
              <a:lnSpc>
                <a:spcPts val="2060"/>
              </a:lnSpc>
              <a:spcBef>
                <a:spcPts val="100"/>
              </a:spcBef>
            </a:pPr>
            <a:r>
              <a:rPr sz="1800" b="1" spc="-10" dirty="0">
                <a:solidFill>
                  <a:srgbClr val="FFFFFF"/>
                </a:solidFill>
                <a:latin typeface="Calibri"/>
                <a:cs typeface="Calibri"/>
              </a:rPr>
              <a:t>Request</a:t>
            </a:r>
            <a:r>
              <a:rPr sz="1800" b="1" spc="-35" dirty="0">
                <a:solidFill>
                  <a:srgbClr val="FFFFFF"/>
                </a:solidFill>
                <a:latin typeface="Calibri"/>
                <a:cs typeface="Calibri"/>
              </a:rPr>
              <a:t> </a:t>
            </a:r>
            <a:r>
              <a:rPr sz="1800" b="1" spc="-5" dirty="0">
                <a:solidFill>
                  <a:srgbClr val="FFFFFF"/>
                </a:solidFill>
                <a:latin typeface="Calibri"/>
                <a:cs typeface="Calibri"/>
              </a:rPr>
              <a:t>the</a:t>
            </a:r>
            <a:r>
              <a:rPr sz="1800" b="1" spc="-25" dirty="0">
                <a:solidFill>
                  <a:srgbClr val="FFFFFF"/>
                </a:solidFill>
                <a:latin typeface="Calibri"/>
                <a:cs typeface="Calibri"/>
              </a:rPr>
              <a:t> </a:t>
            </a:r>
            <a:r>
              <a:rPr sz="1800" b="1" spc="-10" dirty="0">
                <a:solidFill>
                  <a:srgbClr val="FFFFFF"/>
                </a:solidFill>
                <a:latin typeface="Calibri"/>
                <a:cs typeface="Calibri"/>
              </a:rPr>
              <a:t>Falcon9</a:t>
            </a:r>
            <a:endParaRPr sz="1800">
              <a:latin typeface="Calibri"/>
              <a:cs typeface="Calibri"/>
            </a:endParaRPr>
          </a:p>
          <a:p>
            <a:pPr algn="ctr">
              <a:lnSpc>
                <a:spcPts val="2060"/>
              </a:lnSpc>
            </a:pPr>
            <a:r>
              <a:rPr sz="1800" b="1" spc="-10" dirty="0">
                <a:solidFill>
                  <a:srgbClr val="FFFFFF"/>
                </a:solidFill>
                <a:latin typeface="Calibri"/>
                <a:cs typeface="Calibri"/>
              </a:rPr>
              <a:t>Launch</a:t>
            </a:r>
            <a:r>
              <a:rPr sz="1800" b="1" spc="-20" dirty="0">
                <a:solidFill>
                  <a:srgbClr val="FFFFFF"/>
                </a:solidFill>
                <a:latin typeface="Calibri"/>
                <a:cs typeface="Calibri"/>
              </a:rPr>
              <a:t> </a:t>
            </a:r>
            <a:r>
              <a:rPr sz="1800" b="1" spc="-5" dirty="0">
                <a:solidFill>
                  <a:srgbClr val="FFFFFF"/>
                </a:solidFill>
                <a:latin typeface="Calibri"/>
                <a:cs typeface="Calibri"/>
              </a:rPr>
              <a:t>Wiki</a:t>
            </a:r>
            <a:r>
              <a:rPr sz="1800" b="1" spc="-25" dirty="0">
                <a:solidFill>
                  <a:srgbClr val="FFFFFF"/>
                </a:solidFill>
                <a:latin typeface="Calibri"/>
                <a:cs typeface="Calibri"/>
              </a:rPr>
              <a:t> </a:t>
            </a:r>
            <a:r>
              <a:rPr sz="1800" b="1" spc="-10" dirty="0">
                <a:solidFill>
                  <a:srgbClr val="FFFFFF"/>
                </a:solidFill>
                <a:latin typeface="Calibri"/>
                <a:cs typeface="Calibri"/>
              </a:rPr>
              <a:t>page</a:t>
            </a:r>
            <a:endParaRPr sz="1800">
              <a:latin typeface="Calibri"/>
              <a:cs typeface="Calibri"/>
            </a:endParaRPr>
          </a:p>
        </p:txBody>
      </p:sp>
      <p:grpSp>
        <p:nvGrpSpPr>
          <p:cNvPr id="7" name="object 7"/>
          <p:cNvGrpSpPr/>
          <p:nvPr/>
        </p:nvGrpSpPr>
        <p:grpSpPr>
          <a:xfrm>
            <a:off x="7244080" y="2893021"/>
            <a:ext cx="2792095" cy="1542415"/>
            <a:chOff x="7244080" y="2893021"/>
            <a:chExt cx="2792095" cy="1542415"/>
          </a:xfrm>
        </p:grpSpPr>
        <p:pic>
          <p:nvPicPr>
            <p:cNvPr id="8" name="object 8"/>
            <p:cNvPicPr/>
            <p:nvPr/>
          </p:nvPicPr>
          <p:blipFill>
            <a:blip r:embed="rId3" cstate="print"/>
            <a:stretch>
              <a:fillRect/>
            </a:stretch>
          </p:blipFill>
          <p:spPr>
            <a:xfrm>
              <a:off x="8387080" y="2893021"/>
              <a:ext cx="503186" cy="424472"/>
            </a:xfrm>
            <a:prstGeom prst="rect">
              <a:avLst/>
            </a:prstGeom>
          </p:spPr>
        </p:pic>
        <p:pic>
          <p:nvPicPr>
            <p:cNvPr id="9" name="object 9"/>
            <p:cNvPicPr/>
            <p:nvPr/>
          </p:nvPicPr>
          <p:blipFill>
            <a:blip r:embed="rId2" cstate="print"/>
            <a:stretch>
              <a:fillRect/>
            </a:stretch>
          </p:blipFill>
          <p:spPr>
            <a:xfrm>
              <a:off x="7244080" y="3352787"/>
              <a:ext cx="2791714" cy="1082306"/>
            </a:xfrm>
            <a:prstGeom prst="rect">
              <a:avLst/>
            </a:prstGeom>
          </p:spPr>
        </p:pic>
      </p:grpSp>
      <p:sp>
        <p:nvSpPr>
          <p:cNvPr id="10" name="object 10"/>
          <p:cNvSpPr txBox="1"/>
          <p:nvPr/>
        </p:nvSpPr>
        <p:spPr>
          <a:xfrm>
            <a:off x="7354189" y="3470909"/>
            <a:ext cx="2575560" cy="795655"/>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Extract </a:t>
            </a:r>
            <a:r>
              <a:rPr sz="1800" b="1" spc="-5" dirty="0">
                <a:solidFill>
                  <a:srgbClr val="FFFFFF"/>
                </a:solidFill>
                <a:latin typeface="Calibri"/>
                <a:cs typeface="Calibri"/>
              </a:rPr>
              <a:t>all </a:t>
            </a:r>
            <a:r>
              <a:rPr sz="1800" b="1" spc="-10" dirty="0">
                <a:solidFill>
                  <a:srgbClr val="FFFFFF"/>
                </a:solidFill>
                <a:latin typeface="Calibri"/>
                <a:cs typeface="Calibri"/>
              </a:rPr>
              <a:t>column/variable </a:t>
            </a:r>
            <a:r>
              <a:rPr sz="1800" b="1" spc="-395" dirty="0">
                <a:solidFill>
                  <a:srgbClr val="FFFFFF"/>
                </a:solidFill>
                <a:latin typeface="Calibri"/>
                <a:cs typeface="Calibri"/>
              </a:rPr>
              <a:t> </a:t>
            </a:r>
            <a:r>
              <a:rPr sz="1800" b="1" spc="-10" dirty="0">
                <a:solidFill>
                  <a:srgbClr val="FFFFFF"/>
                </a:solidFill>
                <a:latin typeface="Calibri"/>
                <a:cs typeface="Calibri"/>
              </a:rPr>
              <a:t>names</a:t>
            </a:r>
            <a:r>
              <a:rPr sz="1800" b="1" dirty="0">
                <a:solidFill>
                  <a:srgbClr val="FFFFFF"/>
                </a:solidFill>
                <a:latin typeface="Calibri"/>
                <a:cs typeface="Calibri"/>
              </a:rPr>
              <a:t> </a:t>
            </a:r>
            <a:r>
              <a:rPr sz="1800" b="1" spc="-10" dirty="0">
                <a:solidFill>
                  <a:srgbClr val="FFFFFF"/>
                </a:solidFill>
                <a:latin typeface="Calibri"/>
                <a:cs typeface="Calibri"/>
              </a:rPr>
              <a:t>from</a:t>
            </a:r>
            <a:r>
              <a:rPr sz="1800" b="1" dirty="0">
                <a:solidFill>
                  <a:srgbClr val="FFFFFF"/>
                </a:solidFill>
                <a:latin typeface="Calibri"/>
                <a:cs typeface="Calibri"/>
              </a:rPr>
              <a:t> </a:t>
            </a:r>
            <a:r>
              <a:rPr sz="1800" b="1" spc="-5" dirty="0">
                <a:solidFill>
                  <a:srgbClr val="FFFFFF"/>
                </a:solidFill>
                <a:latin typeface="Calibri"/>
                <a:cs typeface="Calibri"/>
              </a:rPr>
              <a:t>the</a:t>
            </a:r>
            <a:r>
              <a:rPr sz="1800" b="1" spc="-10" dirty="0">
                <a:solidFill>
                  <a:srgbClr val="FFFFFF"/>
                </a:solidFill>
                <a:latin typeface="Calibri"/>
                <a:cs typeface="Calibri"/>
              </a:rPr>
              <a:t> </a:t>
            </a:r>
            <a:r>
              <a:rPr sz="1800" b="1" dirty="0">
                <a:solidFill>
                  <a:srgbClr val="FFFFFF"/>
                </a:solidFill>
                <a:latin typeface="Calibri"/>
                <a:cs typeface="Calibri"/>
              </a:rPr>
              <a:t>HTML </a:t>
            </a:r>
            <a:r>
              <a:rPr sz="1800" b="1" spc="5" dirty="0">
                <a:solidFill>
                  <a:srgbClr val="FFFFFF"/>
                </a:solidFill>
                <a:latin typeface="Calibri"/>
                <a:cs typeface="Calibri"/>
              </a:rPr>
              <a:t> </a:t>
            </a:r>
            <a:r>
              <a:rPr sz="1800" b="1" spc="-10" dirty="0">
                <a:solidFill>
                  <a:srgbClr val="FFFFFF"/>
                </a:solidFill>
                <a:latin typeface="Calibri"/>
                <a:cs typeface="Calibri"/>
              </a:rPr>
              <a:t>table</a:t>
            </a:r>
            <a:r>
              <a:rPr sz="1800" b="1" spc="-5" dirty="0">
                <a:solidFill>
                  <a:srgbClr val="FFFFFF"/>
                </a:solidFill>
                <a:latin typeface="Calibri"/>
                <a:cs typeface="Calibri"/>
              </a:rPr>
              <a:t> </a:t>
            </a:r>
            <a:r>
              <a:rPr sz="1800" b="1" spc="-10" dirty="0">
                <a:solidFill>
                  <a:srgbClr val="FFFFFF"/>
                </a:solidFill>
                <a:latin typeface="Calibri"/>
                <a:cs typeface="Calibri"/>
              </a:rPr>
              <a:t>header</a:t>
            </a:r>
            <a:endParaRPr sz="1800">
              <a:latin typeface="Calibri"/>
              <a:cs typeface="Calibri"/>
            </a:endParaRPr>
          </a:p>
        </p:txBody>
      </p:sp>
      <p:grpSp>
        <p:nvGrpSpPr>
          <p:cNvPr id="11" name="object 11"/>
          <p:cNvGrpSpPr/>
          <p:nvPr/>
        </p:nvGrpSpPr>
        <p:grpSpPr>
          <a:xfrm>
            <a:off x="7244080" y="4470362"/>
            <a:ext cx="2792095" cy="1542415"/>
            <a:chOff x="7244080" y="4470362"/>
            <a:chExt cx="2792095" cy="1542415"/>
          </a:xfrm>
        </p:grpSpPr>
        <p:pic>
          <p:nvPicPr>
            <p:cNvPr id="12" name="object 12"/>
            <p:cNvPicPr/>
            <p:nvPr/>
          </p:nvPicPr>
          <p:blipFill>
            <a:blip r:embed="rId3" cstate="print"/>
            <a:stretch>
              <a:fillRect/>
            </a:stretch>
          </p:blipFill>
          <p:spPr>
            <a:xfrm>
              <a:off x="8387080" y="4470362"/>
              <a:ext cx="503186" cy="424472"/>
            </a:xfrm>
            <a:prstGeom prst="rect">
              <a:avLst/>
            </a:prstGeom>
          </p:spPr>
        </p:pic>
        <p:pic>
          <p:nvPicPr>
            <p:cNvPr id="13" name="object 13"/>
            <p:cNvPicPr/>
            <p:nvPr/>
          </p:nvPicPr>
          <p:blipFill>
            <a:blip r:embed="rId2" cstate="print"/>
            <a:stretch>
              <a:fillRect/>
            </a:stretch>
          </p:blipFill>
          <p:spPr>
            <a:xfrm>
              <a:off x="7244080" y="4932680"/>
              <a:ext cx="2791714" cy="1079766"/>
            </a:xfrm>
            <a:prstGeom prst="rect">
              <a:avLst/>
            </a:prstGeom>
          </p:spPr>
        </p:pic>
      </p:grpSp>
      <p:sp>
        <p:nvSpPr>
          <p:cNvPr id="14" name="object 14"/>
          <p:cNvSpPr txBox="1"/>
          <p:nvPr/>
        </p:nvSpPr>
        <p:spPr>
          <a:xfrm>
            <a:off x="7453376" y="5049139"/>
            <a:ext cx="2373630" cy="795655"/>
          </a:xfrm>
          <a:prstGeom prst="rect">
            <a:avLst/>
          </a:prstGeom>
        </p:spPr>
        <p:txBody>
          <a:bodyPr vert="horz" wrap="square" lIns="0" tIns="39369" rIns="0" bIns="0" rtlCol="0">
            <a:spAutoFit/>
          </a:bodyPr>
          <a:lstStyle/>
          <a:p>
            <a:pPr marL="12700" marR="5080" indent="8890" algn="ctr">
              <a:lnSpc>
                <a:spcPct val="90300"/>
              </a:lnSpc>
              <a:spcBef>
                <a:spcPts val="309"/>
              </a:spcBef>
            </a:pPr>
            <a:r>
              <a:rPr sz="1800" b="1" spc="-15" dirty="0">
                <a:solidFill>
                  <a:srgbClr val="FFFFFF"/>
                </a:solidFill>
                <a:latin typeface="Calibri"/>
                <a:cs typeface="Calibri"/>
              </a:rPr>
              <a:t>Create</a:t>
            </a:r>
            <a:r>
              <a:rPr sz="1800" b="1" spc="-5" dirty="0">
                <a:solidFill>
                  <a:srgbClr val="FFFFFF"/>
                </a:solidFill>
                <a:latin typeface="Calibri"/>
                <a:cs typeface="Calibri"/>
              </a:rPr>
              <a:t> </a:t>
            </a:r>
            <a:r>
              <a:rPr sz="1800" b="1" dirty="0">
                <a:solidFill>
                  <a:srgbClr val="FFFFFF"/>
                </a:solidFill>
                <a:latin typeface="Calibri"/>
                <a:cs typeface="Calibri"/>
              </a:rPr>
              <a:t>a</a:t>
            </a:r>
            <a:r>
              <a:rPr sz="1800" b="1" spc="-5" dirty="0">
                <a:solidFill>
                  <a:srgbClr val="FFFFFF"/>
                </a:solidFill>
                <a:latin typeface="Calibri"/>
                <a:cs typeface="Calibri"/>
              </a:rPr>
              <a:t> </a:t>
            </a:r>
            <a:r>
              <a:rPr sz="1800" b="1" spc="-15" dirty="0">
                <a:solidFill>
                  <a:srgbClr val="FFFFFF"/>
                </a:solidFill>
                <a:latin typeface="Calibri"/>
                <a:cs typeface="Calibri"/>
              </a:rPr>
              <a:t>data</a:t>
            </a:r>
            <a:r>
              <a:rPr sz="1800" b="1" spc="15" dirty="0">
                <a:solidFill>
                  <a:srgbClr val="FFFFFF"/>
                </a:solidFill>
                <a:latin typeface="Calibri"/>
                <a:cs typeface="Calibri"/>
              </a:rPr>
              <a:t> </a:t>
            </a:r>
            <a:r>
              <a:rPr sz="1800" b="1" spc="-15" dirty="0">
                <a:solidFill>
                  <a:srgbClr val="FFFFFF"/>
                </a:solidFill>
                <a:latin typeface="Calibri"/>
                <a:cs typeface="Calibri"/>
              </a:rPr>
              <a:t>frame</a:t>
            </a:r>
            <a:r>
              <a:rPr sz="1800" b="1" spc="15" dirty="0">
                <a:solidFill>
                  <a:srgbClr val="FFFFFF"/>
                </a:solidFill>
                <a:latin typeface="Calibri"/>
                <a:cs typeface="Calibri"/>
              </a:rPr>
              <a:t> </a:t>
            </a:r>
            <a:r>
              <a:rPr sz="1800" b="1" dirty="0">
                <a:solidFill>
                  <a:srgbClr val="FFFFFF"/>
                </a:solidFill>
                <a:latin typeface="Calibri"/>
                <a:cs typeface="Calibri"/>
              </a:rPr>
              <a:t>by </a:t>
            </a:r>
            <a:r>
              <a:rPr sz="1800" b="1" spc="5" dirty="0">
                <a:solidFill>
                  <a:srgbClr val="FFFFFF"/>
                </a:solidFill>
                <a:latin typeface="Calibri"/>
                <a:cs typeface="Calibri"/>
              </a:rPr>
              <a:t> </a:t>
            </a:r>
            <a:r>
              <a:rPr sz="1800" b="1" spc="-10" dirty="0">
                <a:solidFill>
                  <a:srgbClr val="FFFFFF"/>
                </a:solidFill>
                <a:latin typeface="Calibri"/>
                <a:cs typeface="Calibri"/>
              </a:rPr>
              <a:t>parsing </a:t>
            </a:r>
            <a:r>
              <a:rPr sz="1800" b="1" spc="-5" dirty="0">
                <a:solidFill>
                  <a:srgbClr val="FFFFFF"/>
                </a:solidFill>
                <a:latin typeface="Calibri"/>
                <a:cs typeface="Calibri"/>
              </a:rPr>
              <a:t>the </a:t>
            </a:r>
            <a:r>
              <a:rPr sz="1800" b="1" spc="-10" dirty="0">
                <a:solidFill>
                  <a:srgbClr val="FFFFFF"/>
                </a:solidFill>
                <a:latin typeface="Calibri"/>
                <a:cs typeface="Calibri"/>
              </a:rPr>
              <a:t>launch </a:t>
            </a:r>
            <a:r>
              <a:rPr sz="1800" b="1" dirty="0">
                <a:solidFill>
                  <a:srgbClr val="FFFFFF"/>
                </a:solidFill>
                <a:latin typeface="Calibri"/>
                <a:cs typeface="Calibri"/>
              </a:rPr>
              <a:t>HTML </a:t>
            </a:r>
            <a:r>
              <a:rPr sz="1800" b="1" spc="-395" dirty="0">
                <a:solidFill>
                  <a:srgbClr val="FFFFFF"/>
                </a:solidFill>
                <a:latin typeface="Calibri"/>
                <a:cs typeface="Calibri"/>
              </a:rPr>
              <a:t> </a:t>
            </a:r>
            <a:r>
              <a:rPr sz="1800" b="1" spc="-10" dirty="0">
                <a:solidFill>
                  <a:srgbClr val="FFFFFF"/>
                </a:solidFill>
                <a:latin typeface="Calibri"/>
                <a:cs typeface="Calibri"/>
              </a:rPr>
              <a:t>tables</a:t>
            </a:r>
            <a:endParaRPr sz="180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10</a:t>
            </a:fld>
            <a:endParaRPr sz="160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87826"/>
            <a:ext cx="8555355" cy="1825500"/>
          </a:xfrm>
          <a:prstGeom prst="rect">
            <a:avLst/>
          </a:prstGeom>
        </p:spPr>
        <p:txBody>
          <a:bodyPr vert="horz" wrap="square" lIns="0" tIns="50165" rIns="0" bIns="0" rtlCol="0">
            <a:spAutoFit/>
          </a:bodyPr>
          <a:lstStyle/>
          <a:p>
            <a:pPr marL="241300" marR="173355" indent="-228600">
              <a:lnSpc>
                <a:spcPts val="2380"/>
              </a:lnSpc>
              <a:spcBef>
                <a:spcPts val="395"/>
              </a:spcBef>
              <a:buFont typeface="Arial MT"/>
              <a:buChar char="•"/>
              <a:tabLst>
                <a:tab pos="240665" algn="l"/>
                <a:tab pos="241300" algn="l"/>
              </a:tabLst>
            </a:pPr>
            <a:r>
              <a:rPr sz="2200" spc="-30" dirty="0">
                <a:solidFill>
                  <a:srgbClr val="292929"/>
                </a:solidFill>
                <a:latin typeface="Abadi" panose="020B0604020104020204" pitchFamily="34" charset="0"/>
                <a:cs typeface="Microsoft Sans Serif"/>
              </a:rPr>
              <a:t>Initially</a:t>
            </a:r>
            <a:r>
              <a:rPr lang="en-US" sz="2200" spc="-30" dirty="0">
                <a:solidFill>
                  <a:srgbClr val="292929"/>
                </a:solidFill>
                <a:latin typeface="Abadi" panose="020B0604020104020204" pitchFamily="34" charset="0"/>
                <a:cs typeface="Microsoft Sans Serif"/>
              </a:rPr>
              <a:t>,</a:t>
            </a:r>
            <a:r>
              <a:rPr sz="2200" spc="-30"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some</a:t>
            </a:r>
            <a:r>
              <a:rPr sz="2200" spc="-9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Exploratory </a:t>
            </a:r>
            <a:r>
              <a:rPr sz="2200" spc="-65" dirty="0">
                <a:solidFill>
                  <a:srgbClr val="292929"/>
                </a:solidFill>
                <a:latin typeface="Abadi" panose="020B0604020104020204" pitchFamily="34" charset="0"/>
                <a:cs typeface="Microsoft Sans Serif"/>
              </a:rPr>
              <a:t>Data </a:t>
            </a:r>
            <a:r>
              <a:rPr sz="2200" spc="-80" dirty="0">
                <a:solidFill>
                  <a:srgbClr val="292929"/>
                </a:solidFill>
                <a:latin typeface="Abadi" panose="020B0604020104020204" pitchFamily="34" charset="0"/>
                <a:cs typeface="Microsoft Sans Serif"/>
              </a:rPr>
              <a:t>Analysis </a:t>
            </a:r>
            <a:r>
              <a:rPr sz="2200" spc="-150" dirty="0">
                <a:solidFill>
                  <a:srgbClr val="292929"/>
                </a:solidFill>
                <a:latin typeface="Abadi" panose="020B0604020104020204" pitchFamily="34" charset="0"/>
                <a:cs typeface="Microsoft Sans Serif"/>
              </a:rPr>
              <a:t>(EDA)</a:t>
            </a:r>
            <a:r>
              <a:rPr sz="2200" spc="-14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was</a:t>
            </a:r>
            <a:r>
              <a:rPr sz="2200" spc="-11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performed on </a:t>
            </a:r>
            <a:r>
              <a:rPr sz="2200" spc="-30" dirty="0">
                <a:solidFill>
                  <a:srgbClr val="292929"/>
                </a:solidFill>
                <a:latin typeface="Abadi" panose="020B0604020104020204" pitchFamily="34" charset="0"/>
                <a:cs typeface="Microsoft Sans Serif"/>
              </a:rPr>
              <a:t>the </a:t>
            </a:r>
            <a:r>
              <a:rPr sz="2200" spc="-5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dataset.</a:t>
            </a:r>
            <a:endParaRPr sz="2200" dirty="0">
              <a:latin typeface="Abadi" panose="020B0604020104020204" pitchFamily="34" charset="0"/>
              <a:cs typeface="Microsoft Sans Serif"/>
            </a:endParaRPr>
          </a:p>
          <a:p>
            <a:pPr marL="241300" indent="-228600">
              <a:lnSpc>
                <a:spcPts val="2510"/>
              </a:lnSpc>
              <a:spcBef>
                <a:spcPts val="705"/>
              </a:spcBef>
              <a:buFont typeface="Arial MT"/>
              <a:buChar char="•"/>
              <a:tabLst>
                <a:tab pos="240665" algn="l"/>
                <a:tab pos="241300" algn="l"/>
              </a:tabLst>
            </a:pPr>
            <a:r>
              <a:rPr lang="en-US" sz="2200" spc="-125" dirty="0">
                <a:solidFill>
                  <a:srgbClr val="292929"/>
                </a:solidFill>
                <a:latin typeface="Abadi" panose="020B0604020104020204" pitchFamily="34" charset="0"/>
                <a:cs typeface="Microsoft Sans Serif"/>
              </a:rPr>
              <a:t>Secondly, a </a:t>
            </a:r>
            <a:r>
              <a:rPr sz="2200" spc="-90" dirty="0">
                <a:solidFill>
                  <a:srgbClr val="292929"/>
                </a:solidFill>
                <a:latin typeface="Abadi" panose="020B0604020104020204" pitchFamily="34" charset="0"/>
                <a:cs typeface="Microsoft Sans Serif"/>
              </a:rPr>
              <a:t>summar</a:t>
            </a:r>
            <a:r>
              <a:rPr lang="en-US" sz="2200" spc="-90" dirty="0">
                <a:solidFill>
                  <a:srgbClr val="292929"/>
                </a:solidFill>
                <a:latin typeface="Abadi" panose="020B0604020104020204" pitchFamily="34" charset="0"/>
                <a:cs typeface="Microsoft Sans Serif"/>
              </a:rPr>
              <a:t>y of</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per</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site,</a:t>
            </a:r>
            <a:r>
              <a:rPr sz="2200" spc="7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occurrences</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each</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9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endParaRPr sz="2200" dirty="0">
              <a:latin typeface="Abadi" panose="020B0604020104020204" pitchFamily="34" charset="0"/>
              <a:cs typeface="Microsoft Sans Serif"/>
            </a:endParaRPr>
          </a:p>
          <a:p>
            <a:pPr marL="241300">
              <a:lnSpc>
                <a:spcPts val="2510"/>
              </a:lnSpc>
            </a:pPr>
            <a:r>
              <a:rPr sz="2200" spc="-85" dirty="0">
                <a:solidFill>
                  <a:srgbClr val="292929"/>
                </a:solidFill>
                <a:latin typeface="Abadi" panose="020B0604020104020204" pitchFamily="34" charset="0"/>
                <a:cs typeface="Microsoft Sans Serif"/>
              </a:rPr>
              <a:t>occurrences</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outcome</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per</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type</a:t>
            </a:r>
            <a:r>
              <a:rPr sz="2200" spc="7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calculated.</a:t>
            </a:r>
            <a:endParaRPr sz="2200" dirty="0">
              <a:latin typeface="Abadi" panose="020B0604020104020204" pitchFamily="34" charset="0"/>
              <a:cs typeface="Microsoft Sans Serif"/>
            </a:endParaRPr>
          </a:p>
          <a:p>
            <a:pPr marL="241300" indent="-228600">
              <a:lnSpc>
                <a:spcPct val="100000"/>
              </a:lnSpc>
              <a:spcBef>
                <a:spcPts val="72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Finally,</a:t>
            </a:r>
            <a:r>
              <a:rPr sz="2200" spc="10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4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landing</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outcome</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label</a:t>
            </a:r>
            <a:r>
              <a:rPr sz="2200" spc="6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was</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created</a:t>
            </a:r>
            <a:r>
              <a:rPr sz="2200" spc="6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from</a:t>
            </a:r>
            <a:r>
              <a:rPr sz="2200" spc="75" dirty="0">
                <a:solidFill>
                  <a:srgbClr val="292929"/>
                </a:solidFill>
                <a:latin typeface="Abadi" panose="020B0604020104020204" pitchFamily="34" charset="0"/>
                <a:cs typeface="Microsoft Sans Serif"/>
              </a:rPr>
              <a:t> </a:t>
            </a:r>
            <a:r>
              <a:rPr lang="en-US" sz="2200" spc="-75" dirty="0">
                <a:solidFill>
                  <a:srgbClr val="292929"/>
                </a:solidFill>
                <a:latin typeface="Abadi" panose="020B0604020104020204" pitchFamily="34" charset="0"/>
                <a:cs typeface="Microsoft Sans Serif"/>
              </a:rPr>
              <a:t>the output</a:t>
            </a:r>
            <a:r>
              <a:rPr sz="2200" spc="-70" dirty="0">
                <a:solidFill>
                  <a:srgbClr val="292929"/>
                </a:solidFill>
                <a:latin typeface="Abadi" panose="020B0604020104020204" pitchFamily="34" charset="0"/>
                <a:cs typeface="Microsoft Sans Serif"/>
              </a:rPr>
              <a:t>.</a:t>
            </a:r>
            <a:endParaRPr sz="2200" dirty="0">
              <a:latin typeface="Abadi" panose="020B0604020104020204" pitchFamily="34" charset="0"/>
              <a:cs typeface="Microsoft Sans Serif"/>
            </a:endParaRPr>
          </a:p>
        </p:txBody>
      </p:sp>
      <p:sp>
        <p:nvSpPr>
          <p:cNvPr id="3" name="object 3"/>
          <p:cNvSpPr txBox="1"/>
          <p:nvPr/>
        </p:nvSpPr>
        <p:spPr>
          <a:xfrm>
            <a:off x="785017" y="5875764"/>
            <a:ext cx="5673725" cy="456535"/>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p>
          <a:p>
            <a:pPr marL="12700" marR="5080">
              <a:lnSpc>
                <a:spcPct val="100000"/>
              </a:lnSpc>
              <a:spcBef>
                <a:spcPts val="100"/>
              </a:spcBef>
              <a:tabLst>
                <a:tab pos="240665" algn="l"/>
                <a:tab pos="241300" algn="l"/>
              </a:tabLst>
            </a:pPr>
            <a:r>
              <a:rPr lang="fr-FR" sz="1400" spc="-45" dirty="0">
                <a:solidFill>
                  <a:srgbClr val="0462C1"/>
                </a:solidFill>
                <a:latin typeface="Abadi" panose="020B0604020104020204" pitchFamily="34" charset="0"/>
                <a:cs typeface="Microsoft Sans Serif"/>
              </a:rPr>
              <a:t> </a:t>
            </a: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3128010" cy="589915"/>
          </a:xfrm>
          <a:prstGeom prst="rect">
            <a:avLst/>
          </a:prstGeom>
        </p:spPr>
        <p:txBody>
          <a:bodyPr vert="horz" wrap="square" lIns="0" tIns="12700" rIns="0" bIns="0" rtlCol="0">
            <a:spAutoFit/>
          </a:bodyPr>
          <a:lstStyle/>
          <a:p>
            <a:pPr marL="12700">
              <a:lnSpc>
                <a:spcPct val="100000"/>
              </a:lnSpc>
              <a:spcBef>
                <a:spcPts val="100"/>
              </a:spcBef>
            </a:pPr>
            <a:r>
              <a:rPr spc="-114" dirty="0">
                <a:latin typeface="Abadi" panose="020B0604020104020204" pitchFamily="34" charset="0"/>
              </a:rPr>
              <a:t>Data</a:t>
            </a:r>
            <a:r>
              <a:rPr spc="80" dirty="0"/>
              <a:t> </a:t>
            </a:r>
            <a:r>
              <a:rPr spc="-90" dirty="0"/>
              <a:t>Wrangling</a:t>
            </a:r>
          </a:p>
        </p:txBody>
      </p:sp>
      <p:pic>
        <p:nvPicPr>
          <p:cNvPr id="5" name="object 5"/>
          <p:cNvPicPr/>
          <p:nvPr/>
        </p:nvPicPr>
        <p:blipFill>
          <a:blip r:embed="rId2" cstate="print"/>
          <a:stretch>
            <a:fillRect/>
          </a:stretch>
        </p:blipFill>
        <p:spPr>
          <a:xfrm>
            <a:off x="1186180" y="3881120"/>
            <a:ext cx="2164334" cy="1310894"/>
          </a:xfrm>
          <a:prstGeom prst="rect">
            <a:avLst/>
          </a:prstGeom>
        </p:spPr>
      </p:pic>
      <p:sp>
        <p:nvSpPr>
          <p:cNvPr id="6" name="object 6"/>
          <p:cNvSpPr txBox="1"/>
          <p:nvPr/>
        </p:nvSpPr>
        <p:spPr>
          <a:xfrm>
            <a:off x="2021204" y="4323778"/>
            <a:ext cx="492125" cy="361315"/>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FFFFFF"/>
                </a:solidFill>
                <a:latin typeface="Calibri"/>
                <a:cs typeface="Calibri"/>
              </a:rPr>
              <a:t>E</a:t>
            </a:r>
            <a:r>
              <a:rPr sz="2200" spc="-30" dirty="0">
                <a:solidFill>
                  <a:srgbClr val="FFFFFF"/>
                </a:solidFill>
                <a:latin typeface="Calibri"/>
                <a:cs typeface="Calibri"/>
              </a:rPr>
              <a:t>D</a:t>
            </a:r>
            <a:r>
              <a:rPr sz="2200" dirty="0">
                <a:solidFill>
                  <a:srgbClr val="FFFFFF"/>
                </a:solidFill>
                <a:latin typeface="Calibri"/>
                <a:cs typeface="Calibri"/>
              </a:rPr>
              <a:t>A</a:t>
            </a:r>
            <a:endParaRPr sz="2200">
              <a:latin typeface="Calibri"/>
              <a:cs typeface="Calibri"/>
            </a:endParaRPr>
          </a:p>
        </p:txBody>
      </p:sp>
      <p:pic>
        <p:nvPicPr>
          <p:cNvPr id="7" name="object 7"/>
          <p:cNvPicPr/>
          <p:nvPr/>
        </p:nvPicPr>
        <p:blipFill>
          <a:blip r:embed="rId3" cstate="print"/>
          <a:stretch>
            <a:fillRect/>
          </a:stretch>
        </p:blipFill>
        <p:spPr>
          <a:xfrm>
            <a:off x="3533140" y="4257040"/>
            <a:ext cx="482866" cy="559054"/>
          </a:xfrm>
          <a:prstGeom prst="rect">
            <a:avLst/>
          </a:prstGeom>
        </p:spPr>
      </p:pic>
      <p:pic>
        <p:nvPicPr>
          <p:cNvPr id="8" name="object 8"/>
          <p:cNvPicPr/>
          <p:nvPr/>
        </p:nvPicPr>
        <p:blipFill>
          <a:blip r:embed="rId4" cstate="print"/>
          <a:stretch>
            <a:fillRect/>
          </a:stretch>
        </p:blipFill>
        <p:spPr>
          <a:xfrm>
            <a:off x="4173220" y="3881120"/>
            <a:ext cx="2166874" cy="1310894"/>
          </a:xfrm>
          <a:prstGeom prst="rect">
            <a:avLst/>
          </a:prstGeom>
        </p:spPr>
      </p:pic>
      <p:sp>
        <p:nvSpPr>
          <p:cNvPr id="9" name="object 9"/>
          <p:cNvSpPr txBox="1"/>
          <p:nvPr/>
        </p:nvSpPr>
        <p:spPr>
          <a:xfrm>
            <a:off x="4338065" y="4323778"/>
            <a:ext cx="1841500" cy="361315"/>
          </a:xfrm>
          <a:prstGeom prst="rect">
            <a:avLst/>
          </a:prstGeom>
        </p:spPr>
        <p:txBody>
          <a:bodyPr vert="horz" wrap="square" lIns="0" tIns="12700" rIns="0" bIns="0" rtlCol="0">
            <a:spAutoFit/>
          </a:bodyPr>
          <a:lstStyle/>
          <a:p>
            <a:pPr marL="12700">
              <a:lnSpc>
                <a:spcPct val="100000"/>
              </a:lnSpc>
              <a:spcBef>
                <a:spcPts val="100"/>
              </a:spcBef>
            </a:pPr>
            <a:r>
              <a:rPr sz="2200" spc="-10" dirty="0">
                <a:solidFill>
                  <a:srgbClr val="FFFFFF"/>
                </a:solidFill>
                <a:latin typeface="Calibri"/>
                <a:cs typeface="Calibri"/>
              </a:rPr>
              <a:t>Summarizations</a:t>
            </a:r>
            <a:endParaRPr sz="2200">
              <a:latin typeface="Calibri"/>
              <a:cs typeface="Calibri"/>
            </a:endParaRPr>
          </a:p>
        </p:txBody>
      </p:sp>
      <p:pic>
        <p:nvPicPr>
          <p:cNvPr id="10" name="object 10"/>
          <p:cNvPicPr/>
          <p:nvPr/>
        </p:nvPicPr>
        <p:blipFill>
          <a:blip r:embed="rId3" cstate="print"/>
          <a:stretch>
            <a:fillRect/>
          </a:stretch>
        </p:blipFill>
        <p:spPr>
          <a:xfrm>
            <a:off x="6522719" y="4257040"/>
            <a:ext cx="482866" cy="559054"/>
          </a:xfrm>
          <a:prstGeom prst="rect">
            <a:avLst/>
          </a:prstGeom>
        </p:spPr>
      </p:pic>
      <p:pic>
        <p:nvPicPr>
          <p:cNvPr id="11" name="object 11"/>
          <p:cNvPicPr/>
          <p:nvPr/>
        </p:nvPicPr>
        <p:blipFill>
          <a:blip r:embed="rId5" cstate="print"/>
          <a:stretch>
            <a:fillRect/>
          </a:stretch>
        </p:blipFill>
        <p:spPr>
          <a:xfrm>
            <a:off x="7162800" y="3881120"/>
            <a:ext cx="2164333" cy="1310894"/>
          </a:xfrm>
          <a:prstGeom prst="rect">
            <a:avLst/>
          </a:prstGeom>
        </p:spPr>
      </p:pic>
      <p:sp>
        <p:nvSpPr>
          <p:cNvPr id="12" name="object 12"/>
          <p:cNvSpPr txBox="1"/>
          <p:nvPr/>
        </p:nvSpPr>
        <p:spPr>
          <a:xfrm>
            <a:off x="7378700" y="4016692"/>
            <a:ext cx="1737360" cy="976630"/>
          </a:xfrm>
          <a:prstGeom prst="rect">
            <a:avLst/>
          </a:prstGeom>
        </p:spPr>
        <p:txBody>
          <a:bodyPr vert="horz" wrap="square" lIns="0" tIns="46355" rIns="0" bIns="0" rtlCol="0">
            <a:spAutoFit/>
          </a:bodyPr>
          <a:lstStyle/>
          <a:p>
            <a:pPr marL="12700" marR="5080" indent="1905" algn="ctr">
              <a:lnSpc>
                <a:spcPts val="2420"/>
              </a:lnSpc>
              <a:spcBef>
                <a:spcPts val="365"/>
              </a:spcBef>
            </a:pPr>
            <a:r>
              <a:rPr sz="2200" spc="-5" dirty="0">
                <a:solidFill>
                  <a:srgbClr val="FFFFFF"/>
                </a:solidFill>
                <a:latin typeface="Calibri"/>
                <a:cs typeface="Calibri"/>
              </a:rPr>
              <a:t>Creation </a:t>
            </a:r>
            <a:r>
              <a:rPr sz="2200" dirty="0">
                <a:solidFill>
                  <a:srgbClr val="FFFFFF"/>
                </a:solidFill>
                <a:latin typeface="Calibri"/>
                <a:cs typeface="Calibri"/>
              </a:rPr>
              <a:t>of </a:t>
            </a:r>
            <a:r>
              <a:rPr sz="2200" spc="5" dirty="0">
                <a:solidFill>
                  <a:srgbClr val="FFFFFF"/>
                </a:solidFill>
                <a:latin typeface="Calibri"/>
                <a:cs typeface="Calibri"/>
              </a:rPr>
              <a:t> </a:t>
            </a:r>
            <a:r>
              <a:rPr sz="2200" spc="-5" dirty="0">
                <a:solidFill>
                  <a:srgbClr val="FFFFFF"/>
                </a:solidFill>
                <a:latin typeface="Calibri"/>
                <a:cs typeface="Calibri"/>
              </a:rPr>
              <a:t>Landing </a:t>
            </a:r>
            <a:r>
              <a:rPr sz="2200" dirty="0">
                <a:solidFill>
                  <a:srgbClr val="FFFFFF"/>
                </a:solidFill>
                <a:latin typeface="Calibri"/>
                <a:cs typeface="Calibri"/>
              </a:rPr>
              <a:t> </a:t>
            </a:r>
            <a:r>
              <a:rPr sz="2200" spc="-10" dirty="0">
                <a:solidFill>
                  <a:srgbClr val="FFFFFF"/>
                </a:solidFill>
                <a:latin typeface="Calibri"/>
                <a:cs typeface="Calibri"/>
              </a:rPr>
              <a:t>Outcome</a:t>
            </a:r>
            <a:r>
              <a:rPr sz="2200" spc="-85" dirty="0">
                <a:solidFill>
                  <a:srgbClr val="FFFFFF"/>
                </a:solidFill>
                <a:latin typeface="Calibri"/>
                <a:cs typeface="Calibri"/>
              </a:rPr>
              <a:t> </a:t>
            </a:r>
            <a:r>
              <a:rPr sz="2200" spc="-5" dirty="0">
                <a:solidFill>
                  <a:srgbClr val="FFFFFF"/>
                </a:solidFill>
                <a:latin typeface="Calibri"/>
                <a:cs typeface="Calibri"/>
              </a:rPr>
              <a:t>Label</a:t>
            </a:r>
            <a:endParaRPr sz="2200">
              <a:latin typeface="Calibri"/>
              <a:cs typeface="Calibri"/>
            </a:endParaRPr>
          </a:p>
        </p:txBody>
      </p:sp>
      <p:sp>
        <p:nvSpPr>
          <p:cNvPr id="13" name="object 13"/>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11</a:t>
            </a:fld>
            <a:endParaRPr sz="1600">
              <a:latin typeface="Microsoft Sans Serif"/>
              <a:cs typeface="Microsoft Sans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97060" cy="1256754"/>
          </a:xfrm>
          <a:prstGeom prst="rect">
            <a:avLst/>
          </a:prstGeom>
        </p:spPr>
        <p:txBody>
          <a:bodyPr vert="horz" wrap="square" lIns="0" tIns="12700" rIns="0" bIns="0" rtlCol="0">
            <a:spAutoFit/>
          </a:bodyPr>
          <a:lstStyle/>
          <a:p>
            <a:pPr marL="241300" marR="1067435" indent="-228600">
              <a:lnSpc>
                <a:spcPct val="100000"/>
              </a:lnSpc>
              <a:spcBef>
                <a:spcPts val="100"/>
              </a:spcBef>
              <a:buFont typeface="Arial MT"/>
              <a:buChar char="•"/>
              <a:tabLst>
                <a:tab pos="240665" algn="l"/>
                <a:tab pos="241300" algn="l"/>
              </a:tabLst>
            </a:pPr>
            <a:r>
              <a:rPr sz="2200" spc="-130" dirty="0">
                <a:solidFill>
                  <a:srgbClr val="292929"/>
                </a:solidFill>
                <a:latin typeface="Abadi" panose="020B0604020104020204" pitchFamily="34" charset="0"/>
                <a:cs typeface="Microsoft Sans Serif"/>
              </a:rPr>
              <a:t>To</a:t>
            </a:r>
            <a:r>
              <a:rPr lang="en-US"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explore</a:t>
            </a:r>
            <a:r>
              <a:rPr lang="en-US" sz="2200" spc="-45" dirty="0">
                <a:solidFill>
                  <a:srgbClr val="292929"/>
                </a:solidFill>
                <a:latin typeface="Abadi" panose="020B0604020104020204" pitchFamily="34" charset="0"/>
                <a:cs typeface="Microsoft Sans Serif"/>
              </a:rPr>
              <a:t> the</a:t>
            </a:r>
            <a:r>
              <a:rPr sz="2200" spc="8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a:t>
            </a:r>
            <a:r>
              <a:rPr sz="2200" spc="5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scatterplots</a:t>
            </a:r>
            <a:r>
              <a:rPr sz="2200" spc="5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barplots</a:t>
            </a:r>
            <a:r>
              <a:rPr sz="2200" spc="7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used</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visualize</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relationship</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lang="en-US" sz="2200" spc="70" dirty="0">
                <a:solidFill>
                  <a:srgbClr val="292929"/>
                </a:solidFill>
                <a:latin typeface="Abadi" panose="020B0604020104020204" pitchFamily="34" charset="0"/>
                <a:cs typeface="Microsoft Sans Serif"/>
              </a:rPr>
              <a:t> the following attributes</a:t>
            </a:r>
            <a:r>
              <a:rPr sz="2200" spc="-65" dirty="0">
                <a:solidFill>
                  <a:srgbClr val="292929"/>
                </a:solidFill>
                <a:latin typeface="Abadi" panose="020B0604020104020204" pitchFamily="34" charset="0"/>
                <a:cs typeface="Microsoft Sans Serif"/>
              </a:rPr>
              <a:t>:</a:t>
            </a:r>
            <a:endParaRPr lang="en-US" sz="2200" dirty="0">
              <a:latin typeface="Abadi" panose="020B0604020104020204" pitchFamily="34" charset="0"/>
              <a:cs typeface="Microsoft Sans Serif"/>
            </a:endParaRPr>
          </a:p>
          <a:p>
            <a:pPr marL="12700" marR="1067435">
              <a:lnSpc>
                <a:spcPct val="100000"/>
              </a:lnSpc>
              <a:spcBef>
                <a:spcPts val="100"/>
              </a:spcBef>
              <a:tabLst>
                <a:tab pos="240665" algn="l"/>
                <a:tab pos="241300" algn="l"/>
              </a:tabLst>
            </a:pPr>
            <a:r>
              <a:rPr sz="1800" spc="-70" dirty="0">
                <a:solidFill>
                  <a:srgbClr val="292929"/>
                </a:solidFill>
                <a:latin typeface="Abadi" panose="020B0604020104020204" pitchFamily="34" charset="0"/>
                <a:cs typeface="Microsoft Sans Serif"/>
              </a:rPr>
              <a:t>Payload </a:t>
            </a:r>
            <a:r>
              <a:rPr sz="1800" spc="-120" dirty="0">
                <a:solidFill>
                  <a:srgbClr val="292929"/>
                </a:solidFill>
                <a:latin typeface="Abadi" panose="020B0604020104020204" pitchFamily="34" charset="0"/>
                <a:cs typeface="Microsoft Sans Serif"/>
              </a:rPr>
              <a:t>Mass</a:t>
            </a:r>
            <a:r>
              <a:rPr sz="1800" spc="-114" dirty="0">
                <a:solidFill>
                  <a:srgbClr val="292929"/>
                </a:solidFill>
                <a:latin typeface="Abadi" panose="020B0604020104020204" pitchFamily="34" charset="0"/>
                <a:cs typeface="Microsoft Sans Serif"/>
              </a:rPr>
              <a:t>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 </a:t>
            </a:r>
            <a:r>
              <a:rPr sz="1800" spc="-60" dirty="0">
                <a:solidFill>
                  <a:srgbClr val="292929"/>
                </a:solidFill>
                <a:latin typeface="Abadi" panose="020B0604020104020204" pitchFamily="34" charset="0"/>
                <a:cs typeface="Microsoft Sans Serif"/>
              </a:rPr>
              <a:t>Number, </a:t>
            </a:r>
            <a:r>
              <a:rPr sz="1800" spc="-80" dirty="0">
                <a:solidFill>
                  <a:srgbClr val="292929"/>
                </a:solidFill>
                <a:latin typeface="Abadi" panose="020B0604020104020204" pitchFamily="34" charset="0"/>
                <a:cs typeface="Microsoft Sans Serif"/>
              </a:rPr>
              <a:t>Launch</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Site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 </a:t>
            </a:r>
            <a:r>
              <a:rPr sz="1800" spc="-60" dirty="0">
                <a:solidFill>
                  <a:srgbClr val="292929"/>
                </a:solidFill>
                <a:latin typeface="Abadi" panose="020B0604020104020204" pitchFamily="34" charset="0"/>
                <a:cs typeface="Microsoft Sans Serif"/>
              </a:rPr>
              <a:t>Number, </a:t>
            </a:r>
            <a:r>
              <a:rPr sz="1800" spc="-80" dirty="0">
                <a:solidFill>
                  <a:srgbClr val="292929"/>
                </a:solidFill>
                <a:latin typeface="Abadi" panose="020B0604020104020204" pitchFamily="34" charset="0"/>
                <a:cs typeface="Microsoft Sans Serif"/>
              </a:rPr>
              <a:t>Launch</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Site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Payload </a:t>
            </a:r>
            <a:r>
              <a:rPr sz="1800" spc="-114" dirty="0">
                <a:solidFill>
                  <a:srgbClr val="292929"/>
                </a:solidFill>
                <a:latin typeface="Abadi" panose="020B0604020104020204" pitchFamily="34" charset="0"/>
                <a:cs typeface="Microsoft Sans Serif"/>
              </a:rPr>
              <a:t>Mass, </a:t>
            </a:r>
            <a:r>
              <a:rPr sz="1800" spc="-46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Orbit</a:t>
            </a:r>
            <a:r>
              <a:rPr sz="1800" spc="5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a:t>
            </a:r>
            <a:r>
              <a:rPr sz="1800" spc="20"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Number,</a:t>
            </a:r>
            <a:r>
              <a:rPr sz="1800" spc="5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Payload</a:t>
            </a:r>
            <a:r>
              <a:rPr sz="1800" spc="4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Orbit</a:t>
            </a:r>
            <a:endParaRPr sz="1800" dirty="0">
              <a:latin typeface="Abadi" panose="020B0604020104020204" pitchFamily="34" charset="0"/>
              <a:cs typeface="Microsoft Sans Serif"/>
            </a:endParaRPr>
          </a:p>
        </p:txBody>
      </p:sp>
      <p:sp>
        <p:nvSpPr>
          <p:cNvPr id="3" name="object 3"/>
          <p:cNvSpPr txBox="1"/>
          <p:nvPr/>
        </p:nvSpPr>
        <p:spPr>
          <a:xfrm>
            <a:off x="848994" y="5929629"/>
            <a:ext cx="5528310" cy="452755"/>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br>
              <a:rPr lang="fr-FR" sz="1400" spc="-50" dirty="0">
                <a:solidFill>
                  <a:srgbClr val="292929"/>
                </a:solidFill>
                <a:latin typeface="Abadi" panose="020B0604020104020204" pitchFamily="34" charset="0"/>
                <a:cs typeface="Microsoft Sans Serif"/>
              </a:rPr>
            </a:br>
            <a:r>
              <a:rPr lang="fr-FR" sz="1400" spc="-45" dirty="0">
                <a:solidFill>
                  <a:srgbClr val="0462C1"/>
                </a:solidFill>
                <a:latin typeface="Abadi" panose="020B0604020104020204" pitchFamily="34" charset="0"/>
                <a:cs typeface="Microsoft Sans Serif"/>
              </a:rPr>
              <a:t> </a:t>
            </a: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pic>
        <p:nvPicPr>
          <p:cNvPr id="4" name="object 4"/>
          <p:cNvPicPr/>
          <p:nvPr/>
        </p:nvPicPr>
        <p:blipFill>
          <a:blip r:embed="rId2" cstate="print"/>
          <a:stretch>
            <a:fillRect/>
          </a:stretch>
        </p:blipFill>
        <p:spPr>
          <a:xfrm>
            <a:off x="769619" y="3429000"/>
            <a:ext cx="9441180" cy="2382520"/>
          </a:xfrm>
          <a:prstGeom prst="rect">
            <a:avLst/>
          </a:prstGeom>
        </p:spPr>
      </p:pic>
      <p:sp>
        <p:nvSpPr>
          <p:cNvPr id="5" name="object 5"/>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6" name="object 6"/>
          <p:cNvSpPr txBox="1">
            <a:spLocks noGrp="1"/>
          </p:cNvSpPr>
          <p:nvPr>
            <p:ph type="title"/>
          </p:nvPr>
        </p:nvSpPr>
        <p:spPr>
          <a:xfrm>
            <a:off x="848994" y="418528"/>
            <a:ext cx="563054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120" dirty="0"/>
              <a:t> </a:t>
            </a:r>
            <a:r>
              <a:rPr spc="5" dirty="0"/>
              <a:t>with</a:t>
            </a:r>
            <a:r>
              <a:rPr spc="120" dirty="0"/>
              <a:t> </a:t>
            </a:r>
            <a:r>
              <a:rPr spc="-120" dirty="0">
                <a:latin typeface="Abadi" panose="020B0604020104020204" pitchFamily="34" charset="0"/>
              </a:rPr>
              <a:t>Data</a:t>
            </a:r>
            <a:r>
              <a:rPr spc="135" dirty="0"/>
              <a:t> </a:t>
            </a:r>
            <a:r>
              <a:rPr spc="-75" dirty="0"/>
              <a:t>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343067"/>
            <a:ext cx="10532745" cy="5008245"/>
          </a:xfrm>
          <a:prstGeom prst="rect">
            <a:avLst/>
          </a:prstGeom>
        </p:spPr>
        <p:txBody>
          <a:bodyPr vert="horz" wrap="square" lIns="0" tIns="112395" rIns="0" bIns="0" rtlCol="0">
            <a:spAutoFit/>
          </a:bodyPr>
          <a:lstStyle/>
          <a:p>
            <a:pPr marL="241300" indent="-228600">
              <a:lnSpc>
                <a:spcPct val="100000"/>
              </a:lnSpc>
              <a:spcBef>
                <a:spcPts val="885"/>
              </a:spcBef>
              <a:buFont typeface="Arial MT"/>
              <a:buChar char="•"/>
              <a:tabLst>
                <a:tab pos="240665" algn="l"/>
                <a:tab pos="241300" algn="l"/>
              </a:tabLst>
            </a:pPr>
            <a:r>
              <a:rPr sz="2200" b="1" spc="-145" dirty="0">
                <a:solidFill>
                  <a:srgbClr val="292929"/>
                </a:solidFill>
                <a:latin typeface="Abadi" panose="020B0604020104020204" pitchFamily="34" charset="0"/>
                <a:cs typeface="Microsoft Sans Serif"/>
              </a:rPr>
              <a:t>The</a:t>
            </a:r>
            <a:r>
              <a:rPr sz="2200" b="1" spc="75" dirty="0">
                <a:solidFill>
                  <a:srgbClr val="292929"/>
                </a:solidFill>
                <a:latin typeface="Abadi" panose="020B0604020104020204" pitchFamily="34" charset="0"/>
                <a:cs typeface="Microsoft Sans Serif"/>
              </a:rPr>
              <a:t> </a:t>
            </a:r>
            <a:r>
              <a:rPr sz="2200" b="1" spc="-10" dirty="0">
                <a:solidFill>
                  <a:srgbClr val="292929"/>
                </a:solidFill>
                <a:latin typeface="Abadi" panose="020B0604020104020204" pitchFamily="34" charset="0"/>
                <a:cs typeface="Microsoft Sans Serif"/>
              </a:rPr>
              <a:t>following</a:t>
            </a:r>
            <a:r>
              <a:rPr sz="2200" b="1" spc="80" dirty="0">
                <a:solidFill>
                  <a:srgbClr val="292929"/>
                </a:solidFill>
                <a:latin typeface="Abadi" panose="020B0604020104020204" pitchFamily="34" charset="0"/>
                <a:cs typeface="Microsoft Sans Serif"/>
              </a:rPr>
              <a:t> </a:t>
            </a:r>
            <a:r>
              <a:rPr sz="2200" b="1" spc="-200" dirty="0">
                <a:solidFill>
                  <a:srgbClr val="292929"/>
                </a:solidFill>
                <a:latin typeface="Abadi" panose="020B0604020104020204" pitchFamily="34" charset="0"/>
                <a:cs typeface="Microsoft Sans Serif"/>
              </a:rPr>
              <a:t>SQL</a:t>
            </a:r>
            <a:r>
              <a:rPr sz="2200" b="1" spc="70" dirty="0">
                <a:solidFill>
                  <a:srgbClr val="292929"/>
                </a:solidFill>
                <a:latin typeface="Abadi" panose="020B0604020104020204" pitchFamily="34" charset="0"/>
                <a:cs typeface="Microsoft Sans Serif"/>
              </a:rPr>
              <a:t> </a:t>
            </a:r>
            <a:r>
              <a:rPr sz="2200" b="1" spc="-55" dirty="0">
                <a:solidFill>
                  <a:srgbClr val="292929"/>
                </a:solidFill>
                <a:latin typeface="Abadi" panose="020B0604020104020204" pitchFamily="34" charset="0"/>
                <a:cs typeface="Microsoft Sans Serif"/>
              </a:rPr>
              <a:t>queries</a:t>
            </a:r>
            <a:r>
              <a:rPr sz="2200" b="1" spc="80" dirty="0">
                <a:solidFill>
                  <a:srgbClr val="292929"/>
                </a:solidFill>
                <a:latin typeface="Abadi" panose="020B0604020104020204" pitchFamily="34" charset="0"/>
                <a:cs typeface="Microsoft Sans Serif"/>
              </a:rPr>
              <a:t> </a:t>
            </a:r>
            <a:r>
              <a:rPr sz="2200" b="1" spc="-75" dirty="0">
                <a:solidFill>
                  <a:srgbClr val="292929"/>
                </a:solidFill>
                <a:latin typeface="Abadi" panose="020B0604020104020204" pitchFamily="34" charset="0"/>
                <a:cs typeface="Microsoft Sans Serif"/>
              </a:rPr>
              <a:t>were</a:t>
            </a:r>
            <a:r>
              <a:rPr sz="2200" b="1" spc="80" dirty="0">
                <a:solidFill>
                  <a:srgbClr val="292929"/>
                </a:solidFill>
                <a:latin typeface="Abadi" panose="020B0604020104020204" pitchFamily="34" charset="0"/>
                <a:cs typeface="Microsoft Sans Serif"/>
              </a:rPr>
              <a:t> </a:t>
            </a:r>
            <a:r>
              <a:rPr sz="2200" b="1" spc="-45" dirty="0">
                <a:solidFill>
                  <a:srgbClr val="292929"/>
                </a:solidFill>
                <a:latin typeface="Abadi" panose="020B0604020104020204" pitchFamily="34" charset="0"/>
                <a:cs typeface="Microsoft Sans Serif"/>
              </a:rPr>
              <a:t>performed:</a:t>
            </a:r>
            <a:endParaRPr sz="2200" b="1" dirty="0">
              <a:latin typeface="Abadi" panose="020B0604020104020204" pitchFamily="34" charset="0"/>
              <a:cs typeface="Microsoft Sans Serif"/>
            </a:endParaRPr>
          </a:p>
          <a:p>
            <a:pPr marL="698500" lvl="1" indent="-228600">
              <a:lnSpc>
                <a:spcPct val="100000"/>
              </a:lnSpc>
              <a:spcBef>
                <a:spcPts val="64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5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5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unique</a:t>
            </a:r>
            <a:r>
              <a:rPr sz="1800" spc="2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4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sites</a:t>
            </a:r>
            <a:r>
              <a:rPr sz="1800" spc="7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4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space</a:t>
            </a:r>
            <a:r>
              <a:rPr sz="1800" spc="7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mission;</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65" dirty="0">
                <a:solidFill>
                  <a:srgbClr val="292929"/>
                </a:solidFill>
                <a:latin typeface="Abadi" panose="020B0604020104020204" pitchFamily="34" charset="0"/>
                <a:cs typeface="Microsoft Sans Serif"/>
              </a:rPr>
              <a:t>Top</a:t>
            </a:r>
            <a:r>
              <a:rPr sz="1800" spc="4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5</a:t>
            </a:r>
            <a:r>
              <a:rPr sz="1800" spc="5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4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sites</a:t>
            </a:r>
            <a:r>
              <a:rPr sz="1800" spc="70"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whose</a:t>
            </a:r>
            <a:r>
              <a:rPr sz="1800" spc="4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name</a:t>
            </a:r>
            <a:r>
              <a:rPr sz="1800" spc="5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begin</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with</a:t>
            </a:r>
            <a:r>
              <a:rPr sz="1800" spc="4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string</a:t>
            </a:r>
            <a:r>
              <a:rPr sz="1800" spc="70" dirty="0">
                <a:solidFill>
                  <a:srgbClr val="292929"/>
                </a:solidFill>
                <a:latin typeface="Abadi" panose="020B0604020104020204" pitchFamily="34" charset="0"/>
                <a:cs typeface="Microsoft Sans Serif"/>
              </a:rPr>
              <a:t> </a:t>
            </a:r>
            <a:r>
              <a:rPr sz="1800" spc="-114" dirty="0">
                <a:solidFill>
                  <a:srgbClr val="292929"/>
                </a:solidFill>
                <a:latin typeface="Abadi" panose="020B0604020104020204" pitchFamily="34" charset="0"/>
                <a:cs typeface="Microsoft Sans Serif"/>
              </a:rPr>
              <a:t>'CCA’;</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Abadi" panose="020B0604020104020204" pitchFamily="34" charset="0"/>
                <a:cs typeface="Microsoft Sans Serif"/>
              </a:rPr>
              <a:t>Total</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50"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7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carried</a:t>
            </a:r>
            <a:r>
              <a:rPr sz="1800" spc="9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by</a:t>
            </a:r>
            <a:r>
              <a:rPr sz="1800" spc="7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boosters</a:t>
            </a:r>
            <a:r>
              <a:rPr sz="1800" spc="3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launched</a:t>
            </a:r>
            <a:r>
              <a:rPr sz="1800" spc="5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by</a:t>
            </a:r>
            <a:r>
              <a:rPr sz="1800" spc="70" dirty="0">
                <a:solidFill>
                  <a:srgbClr val="292929"/>
                </a:solidFill>
                <a:latin typeface="Abadi" panose="020B0604020104020204" pitchFamily="34" charset="0"/>
                <a:cs typeface="Microsoft Sans Serif"/>
              </a:rPr>
              <a:t> </a:t>
            </a:r>
            <a:r>
              <a:rPr sz="1800" spc="-135" dirty="0">
                <a:solidFill>
                  <a:srgbClr val="292929"/>
                </a:solidFill>
                <a:latin typeface="Abadi" panose="020B0604020104020204" pitchFamily="34" charset="0"/>
                <a:cs typeface="Microsoft Sans Serif"/>
              </a:rPr>
              <a:t>NASA</a:t>
            </a:r>
            <a:r>
              <a:rPr sz="1800" spc="40" dirty="0">
                <a:solidFill>
                  <a:srgbClr val="292929"/>
                </a:solidFill>
                <a:latin typeface="Abadi" panose="020B0604020104020204" pitchFamily="34" charset="0"/>
                <a:cs typeface="Microsoft Sans Serif"/>
              </a:rPr>
              <a:t> </a:t>
            </a:r>
            <a:r>
              <a:rPr sz="1800" spc="-185" dirty="0">
                <a:solidFill>
                  <a:srgbClr val="292929"/>
                </a:solidFill>
                <a:latin typeface="Abadi" panose="020B0604020104020204" pitchFamily="34" charset="0"/>
                <a:cs typeface="Microsoft Sans Serif"/>
              </a:rPr>
              <a:t>(CRS);</a:t>
            </a:r>
            <a:endParaRPr sz="1800" dirty="0">
              <a:latin typeface="Abadi" panose="020B0604020104020204" pitchFamily="34" charset="0"/>
              <a:cs typeface="Microsoft Sans Serif"/>
            </a:endParaRPr>
          </a:p>
          <a:p>
            <a:pPr marL="698500" lvl="1" indent="-228600">
              <a:lnSpc>
                <a:spcPct val="100000"/>
              </a:lnSpc>
              <a:spcBef>
                <a:spcPts val="605"/>
              </a:spcBef>
              <a:buFont typeface="Arial MT"/>
              <a:buChar char="•"/>
              <a:tabLst>
                <a:tab pos="697865" algn="l"/>
                <a:tab pos="698500" algn="l"/>
              </a:tabLst>
            </a:pPr>
            <a:r>
              <a:rPr sz="1800" spc="-65" dirty="0">
                <a:solidFill>
                  <a:srgbClr val="292929"/>
                </a:solidFill>
                <a:latin typeface="Abadi" panose="020B0604020104020204" pitchFamily="34" charset="0"/>
                <a:cs typeface="Microsoft Sans Serif"/>
              </a:rPr>
              <a:t>Average</a:t>
            </a:r>
            <a:r>
              <a:rPr sz="1800" spc="75"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0"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carried</a:t>
            </a:r>
            <a:r>
              <a:rPr sz="1800" spc="8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by</a:t>
            </a:r>
            <a:r>
              <a:rPr sz="1800" spc="5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4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version</a:t>
            </a:r>
            <a:r>
              <a:rPr sz="1800" spc="6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F9</a:t>
            </a:r>
            <a:r>
              <a:rPr sz="1800" spc="4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v1.1;</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55" dirty="0">
                <a:solidFill>
                  <a:srgbClr val="292929"/>
                </a:solidFill>
                <a:latin typeface="Abadi" panose="020B0604020104020204" pitchFamily="34" charset="0"/>
                <a:cs typeface="Microsoft Sans Serif"/>
              </a:rPr>
              <a:t>Date</a:t>
            </a:r>
            <a:r>
              <a:rPr sz="1800" spc="75"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when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first</a:t>
            </a:r>
            <a:r>
              <a:rPr sz="1800" spc="7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spc="9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3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outcome</a:t>
            </a:r>
            <a:r>
              <a:rPr sz="1800" spc="3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ground</a:t>
            </a:r>
            <a:r>
              <a:rPr sz="1800" spc="3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pad</a:t>
            </a:r>
            <a:r>
              <a:rPr sz="1800" spc="45"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was</a:t>
            </a:r>
            <a:r>
              <a:rPr sz="1800" spc="7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achieved;</a:t>
            </a:r>
            <a:endParaRPr sz="1800" dirty="0">
              <a:latin typeface="Abadi" panose="020B0604020104020204" pitchFamily="34" charset="0"/>
              <a:cs typeface="Microsoft Sans Serif"/>
            </a:endParaRPr>
          </a:p>
          <a:p>
            <a:pPr marL="698500" marR="1073150" lvl="1" indent="-228600">
              <a:lnSpc>
                <a:spcPct val="100000"/>
              </a:lnSpc>
              <a:spcBef>
                <a:spcPts val="60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boosters</a:t>
            </a:r>
            <a:r>
              <a:rPr sz="1800" spc="6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which</a:t>
            </a:r>
            <a:r>
              <a:rPr sz="1800" spc="55"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80" dirty="0">
                <a:solidFill>
                  <a:srgbClr val="292929"/>
                </a:solidFill>
                <a:latin typeface="Abadi" panose="020B0604020104020204" pitchFamily="34" charset="0"/>
                <a:cs typeface="Microsoft Sans Serif"/>
              </a:rPr>
              <a:t> </a:t>
            </a:r>
            <a:r>
              <a:rPr sz="1800" spc="-110" dirty="0">
                <a:solidFill>
                  <a:srgbClr val="292929"/>
                </a:solidFill>
                <a:latin typeface="Abadi" panose="020B0604020104020204" pitchFamily="34" charset="0"/>
                <a:cs typeface="Microsoft Sans Serif"/>
              </a:rPr>
              <a:t>success</a:t>
            </a:r>
            <a:r>
              <a:rPr sz="1800" spc="7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drone</a:t>
            </a:r>
            <a:r>
              <a:rPr sz="1800" spc="5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ship</a:t>
            </a:r>
            <a:r>
              <a:rPr sz="1800" spc="5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5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8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8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between </a:t>
            </a:r>
            <a:r>
              <a:rPr sz="1800" spc="-465"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4000</a:t>
            </a:r>
            <a:r>
              <a:rPr sz="1800" spc="6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6000</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kg;</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Abadi" panose="020B0604020104020204" pitchFamily="34" charset="0"/>
                <a:cs typeface="Microsoft Sans Serif"/>
              </a:rPr>
              <a:t>Total</a:t>
            </a:r>
            <a:r>
              <a:rPr sz="1800" spc="6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number</a:t>
            </a:r>
            <a:r>
              <a:rPr sz="1800" spc="4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40"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spc="9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4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failure</a:t>
            </a:r>
            <a:r>
              <a:rPr sz="1800" spc="7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mission</a:t>
            </a:r>
            <a:r>
              <a:rPr sz="1800" spc="4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outcomes;</a:t>
            </a:r>
            <a:endParaRPr sz="1800" dirty="0">
              <a:latin typeface="Abadi" panose="020B0604020104020204" pitchFamily="34" charset="0"/>
              <a:cs typeface="Microsoft Sans Serif"/>
            </a:endParaRPr>
          </a:p>
          <a:p>
            <a:pPr marL="698500" lvl="1" indent="-228600">
              <a:lnSpc>
                <a:spcPct val="100000"/>
              </a:lnSpc>
              <a:spcBef>
                <a:spcPts val="605"/>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5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6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versions</a:t>
            </a:r>
            <a:r>
              <a:rPr sz="1800" spc="7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which</a:t>
            </a:r>
            <a:r>
              <a:rPr sz="1800" spc="5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carried</a:t>
            </a:r>
            <a:r>
              <a:rPr sz="1800" spc="9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maximum</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14" dirty="0">
                <a:solidFill>
                  <a:srgbClr val="292929"/>
                </a:solidFill>
                <a:latin typeface="Abadi" panose="020B0604020104020204" pitchFamily="34" charset="0"/>
                <a:cs typeface="Microsoft Sans Serif"/>
              </a:rPr>
              <a:t>mass;</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50" dirty="0">
                <a:solidFill>
                  <a:srgbClr val="292929"/>
                </a:solidFill>
                <a:latin typeface="Abadi" panose="020B0604020104020204" pitchFamily="34" charset="0"/>
                <a:cs typeface="Microsoft Sans Serif"/>
              </a:rPr>
              <a:t>Failed</a:t>
            </a:r>
            <a:r>
              <a:rPr sz="1800" spc="5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3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outcomes</a:t>
            </a:r>
            <a:r>
              <a:rPr sz="1800" spc="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drone</a:t>
            </a:r>
            <a:r>
              <a:rPr sz="1800" spc="5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ship,</a:t>
            </a:r>
            <a:r>
              <a:rPr sz="1800" spc="3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their</a:t>
            </a:r>
            <a:r>
              <a:rPr sz="1800" spc="7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6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versions,</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5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site</a:t>
            </a:r>
            <a:r>
              <a:rPr sz="1800" spc="60"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for</a:t>
            </a:r>
            <a:r>
              <a:rPr sz="1800" spc="7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endParaRPr sz="1800" dirty="0">
              <a:latin typeface="Abadi" panose="020B0604020104020204" pitchFamily="34" charset="0"/>
              <a:cs typeface="Microsoft Sans Serif"/>
            </a:endParaRPr>
          </a:p>
          <a:p>
            <a:pPr marL="698500">
              <a:lnSpc>
                <a:spcPct val="100000"/>
              </a:lnSpc>
            </a:pPr>
            <a:r>
              <a:rPr sz="1800" spc="-75" dirty="0">
                <a:solidFill>
                  <a:srgbClr val="292929"/>
                </a:solidFill>
                <a:latin typeface="Abadi" panose="020B0604020104020204" pitchFamily="34" charset="0"/>
                <a:cs typeface="Microsoft Sans Serif"/>
              </a:rPr>
              <a:t>year</a:t>
            </a:r>
            <a:r>
              <a:rPr sz="1800" spc="6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2015;</a:t>
            </a:r>
            <a:r>
              <a:rPr sz="1800" spc="6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Rank</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count</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5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outcomes</a:t>
            </a:r>
            <a:r>
              <a:rPr sz="1800" spc="3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(such</a:t>
            </a:r>
            <a:r>
              <a:rPr sz="1800" spc="65"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as</a:t>
            </a:r>
            <a:r>
              <a:rPr sz="1800" spc="5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Failure</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(drone</a:t>
            </a:r>
            <a:r>
              <a:rPr sz="1800" spc="4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ship)</a:t>
            </a:r>
            <a:r>
              <a:rPr sz="1800" spc="3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a:t>
            </a:r>
            <a:r>
              <a:rPr sz="1800" spc="60"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Success</a:t>
            </a:r>
            <a:r>
              <a:rPr sz="1800" spc="5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(ground</a:t>
            </a:r>
            <a:endParaRPr sz="1800" dirty="0">
              <a:latin typeface="Abadi" panose="020B0604020104020204" pitchFamily="34" charset="0"/>
              <a:cs typeface="Microsoft Sans Serif"/>
            </a:endParaRPr>
          </a:p>
          <a:p>
            <a:pPr marL="698500">
              <a:lnSpc>
                <a:spcPts val="2035"/>
              </a:lnSpc>
            </a:pPr>
            <a:r>
              <a:rPr sz="1800" spc="-65" dirty="0">
                <a:solidFill>
                  <a:srgbClr val="292929"/>
                </a:solidFill>
                <a:latin typeface="Abadi" panose="020B0604020104020204" pitchFamily="34" charset="0"/>
                <a:cs typeface="Microsoft Sans Serif"/>
              </a:rPr>
              <a:t>pad))</a:t>
            </a:r>
            <a:r>
              <a:rPr sz="1800" spc="5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between</a:t>
            </a:r>
            <a:r>
              <a:rPr sz="1800" spc="7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7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date</a:t>
            </a:r>
            <a:r>
              <a:rPr sz="1800" spc="5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2010-06-04</a:t>
            </a:r>
            <a:r>
              <a:rPr sz="1800" spc="114"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5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2017-03-20.</a:t>
            </a:r>
            <a:endParaRPr sz="1800" dirty="0">
              <a:latin typeface="Abadi" panose="020B0604020104020204" pitchFamily="34" charset="0"/>
              <a:cs typeface="Microsoft Sans Serif"/>
            </a:endParaRPr>
          </a:p>
          <a:p>
            <a:pPr marL="10275570">
              <a:lnSpc>
                <a:spcPts val="1795"/>
              </a:lnSpc>
            </a:pPr>
            <a:r>
              <a:rPr sz="1600" spc="65" dirty="0">
                <a:solidFill>
                  <a:srgbClr val="1C7CDB"/>
                </a:solidFill>
                <a:latin typeface="Microsoft Sans Serif"/>
                <a:cs typeface="Microsoft Sans Serif"/>
              </a:rPr>
              <a:t>13</a:t>
            </a:r>
            <a:endParaRPr sz="1600" dirty="0">
              <a:latin typeface="Microsoft Sans Serif"/>
              <a:cs typeface="Microsoft Sans Serif"/>
            </a:endParaRPr>
          </a:p>
        </p:txBody>
      </p:sp>
      <p:sp>
        <p:nvSpPr>
          <p:cNvPr id="5" name="object 5"/>
          <p:cNvSpPr txBox="1"/>
          <p:nvPr/>
        </p:nvSpPr>
        <p:spPr>
          <a:xfrm>
            <a:off x="1077594" y="6313539"/>
            <a:ext cx="7198995" cy="443711"/>
          </a:xfrm>
          <a:prstGeom prst="rect">
            <a:avLst/>
          </a:prstGeom>
        </p:spPr>
        <p:txBody>
          <a:bodyPr vert="horz" wrap="square" lIns="0" tIns="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r>
              <a:rPr lang="fr-FR" sz="1400" spc="-45" dirty="0">
                <a:solidFill>
                  <a:srgbClr val="0462C1"/>
                </a:solidFill>
                <a:latin typeface="Abadi" panose="020B0604020104020204" pitchFamily="34" charset="0"/>
                <a:cs typeface="Microsoft Sans Serif"/>
              </a:rPr>
              <a:t> </a:t>
            </a:r>
          </a:p>
          <a:p>
            <a:pPr marL="12700" marR="5080">
              <a:lnSpc>
                <a:spcPct val="100000"/>
              </a:lnSpc>
              <a:spcBef>
                <a:spcPts val="100"/>
              </a:spcBef>
              <a:tabLst>
                <a:tab pos="240665" algn="l"/>
                <a:tab pos="241300" algn="l"/>
              </a:tabLst>
            </a:pP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283527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95" dirty="0"/>
              <a:t> </a:t>
            </a:r>
            <a:r>
              <a:rPr spc="5" dirty="0">
                <a:latin typeface="Abadi" panose="020B0604020104020204" pitchFamily="34" charset="0"/>
              </a:rPr>
              <a:t>with</a:t>
            </a:r>
            <a:r>
              <a:rPr spc="95" dirty="0"/>
              <a:t> </a:t>
            </a:r>
            <a:r>
              <a:rPr spc="-325" dirty="0"/>
              <a:t>SQL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57" y="1649793"/>
            <a:ext cx="10246360" cy="2693670"/>
          </a:xfrm>
          <a:prstGeom prst="rect">
            <a:avLst/>
          </a:prstGeom>
        </p:spPr>
        <p:txBody>
          <a:bodyPr vert="horz" wrap="square" lIns="0" tIns="180340" rIns="0" bIns="0" rtlCol="0">
            <a:spAutoFit/>
          </a:bodyPr>
          <a:lstStyle/>
          <a:p>
            <a:pPr marL="241300" indent="-228600">
              <a:lnSpc>
                <a:spcPct val="100000"/>
              </a:lnSpc>
              <a:spcBef>
                <a:spcPts val="1420"/>
              </a:spcBef>
              <a:buFont typeface="Arial MT"/>
              <a:buChar char="•"/>
              <a:tabLst>
                <a:tab pos="241300" algn="l"/>
              </a:tabLst>
            </a:pPr>
            <a:r>
              <a:rPr sz="2600" b="1" spc="-90" dirty="0">
                <a:solidFill>
                  <a:srgbClr val="292929"/>
                </a:solidFill>
                <a:latin typeface="Abadi" panose="020B0604020104020204" pitchFamily="34" charset="0"/>
                <a:cs typeface="Microsoft Sans Serif"/>
              </a:rPr>
              <a:t>Markers,</a:t>
            </a:r>
            <a:r>
              <a:rPr sz="2600" b="1" spc="80" dirty="0">
                <a:solidFill>
                  <a:srgbClr val="292929"/>
                </a:solidFill>
                <a:latin typeface="Abadi" panose="020B0604020104020204" pitchFamily="34" charset="0"/>
                <a:cs typeface="Microsoft Sans Serif"/>
              </a:rPr>
              <a:t> </a:t>
            </a:r>
            <a:r>
              <a:rPr sz="2600" b="1" spc="-85" dirty="0">
                <a:solidFill>
                  <a:srgbClr val="292929"/>
                </a:solidFill>
                <a:latin typeface="Abadi" panose="020B0604020104020204" pitchFamily="34" charset="0"/>
                <a:cs typeface="Microsoft Sans Serif"/>
              </a:rPr>
              <a:t>circles,</a:t>
            </a:r>
            <a:r>
              <a:rPr sz="2600" b="1" spc="114" dirty="0">
                <a:solidFill>
                  <a:srgbClr val="292929"/>
                </a:solidFill>
                <a:latin typeface="Abadi" panose="020B0604020104020204" pitchFamily="34" charset="0"/>
                <a:cs typeface="Microsoft Sans Serif"/>
              </a:rPr>
              <a:t> </a:t>
            </a:r>
            <a:r>
              <a:rPr sz="2600" b="1" spc="-65" dirty="0">
                <a:solidFill>
                  <a:srgbClr val="292929"/>
                </a:solidFill>
                <a:latin typeface="Abadi" panose="020B0604020104020204" pitchFamily="34" charset="0"/>
                <a:cs typeface="Microsoft Sans Serif"/>
              </a:rPr>
              <a:t>lines</a:t>
            </a:r>
            <a:r>
              <a:rPr sz="2600" b="1" spc="95" dirty="0">
                <a:solidFill>
                  <a:srgbClr val="292929"/>
                </a:solidFill>
                <a:latin typeface="Abadi" panose="020B0604020104020204" pitchFamily="34" charset="0"/>
                <a:cs typeface="Microsoft Sans Serif"/>
              </a:rPr>
              <a:t> </a:t>
            </a:r>
            <a:r>
              <a:rPr sz="2600" b="1" spc="-80" dirty="0">
                <a:solidFill>
                  <a:srgbClr val="292929"/>
                </a:solidFill>
                <a:latin typeface="Abadi" panose="020B0604020104020204" pitchFamily="34" charset="0"/>
                <a:cs typeface="Microsoft Sans Serif"/>
              </a:rPr>
              <a:t>and</a:t>
            </a:r>
            <a:r>
              <a:rPr sz="2600" b="1" spc="95" dirty="0">
                <a:solidFill>
                  <a:srgbClr val="292929"/>
                </a:solidFill>
                <a:latin typeface="Abadi" panose="020B0604020104020204" pitchFamily="34" charset="0"/>
                <a:cs typeface="Microsoft Sans Serif"/>
              </a:rPr>
              <a:t> </a:t>
            </a:r>
            <a:r>
              <a:rPr sz="2600" b="1" spc="-70" dirty="0">
                <a:solidFill>
                  <a:srgbClr val="292929"/>
                </a:solidFill>
                <a:latin typeface="Abadi" panose="020B0604020104020204" pitchFamily="34" charset="0"/>
                <a:cs typeface="Microsoft Sans Serif"/>
              </a:rPr>
              <a:t>marker</a:t>
            </a:r>
            <a:r>
              <a:rPr sz="2600" b="1" spc="75" dirty="0">
                <a:solidFill>
                  <a:srgbClr val="292929"/>
                </a:solidFill>
                <a:latin typeface="Abadi" panose="020B0604020104020204" pitchFamily="34" charset="0"/>
                <a:cs typeface="Microsoft Sans Serif"/>
              </a:rPr>
              <a:t> </a:t>
            </a:r>
            <a:r>
              <a:rPr sz="2600" b="1" spc="-70" dirty="0">
                <a:solidFill>
                  <a:srgbClr val="292929"/>
                </a:solidFill>
                <a:latin typeface="Abadi" panose="020B0604020104020204" pitchFamily="34" charset="0"/>
                <a:cs typeface="Microsoft Sans Serif"/>
              </a:rPr>
              <a:t>clusters</a:t>
            </a:r>
            <a:r>
              <a:rPr sz="2600" b="1" spc="100" dirty="0">
                <a:solidFill>
                  <a:srgbClr val="292929"/>
                </a:solidFill>
                <a:latin typeface="Abadi" panose="020B0604020104020204" pitchFamily="34" charset="0"/>
                <a:cs typeface="Microsoft Sans Serif"/>
              </a:rPr>
              <a:t> </a:t>
            </a:r>
            <a:r>
              <a:rPr sz="2600" b="1" spc="-85" dirty="0">
                <a:solidFill>
                  <a:srgbClr val="292929"/>
                </a:solidFill>
                <a:latin typeface="Abadi" panose="020B0604020104020204" pitchFamily="34" charset="0"/>
                <a:cs typeface="Microsoft Sans Serif"/>
              </a:rPr>
              <a:t>were</a:t>
            </a:r>
            <a:r>
              <a:rPr sz="2600" b="1" spc="100" dirty="0">
                <a:solidFill>
                  <a:srgbClr val="292929"/>
                </a:solidFill>
                <a:latin typeface="Abadi" panose="020B0604020104020204" pitchFamily="34" charset="0"/>
                <a:cs typeface="Microsoft Sans Serif"/>
              </a:rPr>
              <a:t> </a:t>
            </a:r>
            <a:r>
              <a:rPr sz="2600" b="1" spc="-90" dirty="0">
                <a:solidFill>
                  <a:srgbClr val="292929"/>
                </a:solidFill>
                <a:latin typeface="Abadi" panose="020B0604020104020204" pitchFamily="34" charset="0"/>
                <a:cs typeface="Microsoft Sans Serif"/>
              </a:rPr>
              <a:t>used</a:t>
            </a:r>
            <a:r>
              <a:rPr sz="2600" b="1" spc="95" dirty="0">
                <a:solidFill>
                  <a:srgbClr val="292929"/>
                </a:solidFill>
                <a:latin typeface="Abadi" panose="020B0604020104020204" pitchFamily="34" charset="0"/>
                <a:cs typeface="Microsoft Sans Serif"/>
              </a:rPr>
              <a:t> </a:t>
            </a:r>
            <a:r>
              <a:rPr sz="2600" b="1" dirty="0">
                <a:solidFill>
                  <a:srgbClr val="292929"/>
                </a:solidFill>
                <a:latin typeface="Abadi" panose="020B0604020104020204" pitchFamily="34" charset="0"/>
                <a:cs typeface="Microsoft Sans Serif"/>
              </a:rPr>
              <a:t>with</a:t>
            </a:r>
            <a:r>
              <a:rPr sz="2600" b="1" spc="90" dirty="0">
                <a:solidFill>
                  <a:srgbClr val="292929"/>
                </a:solidFill>
                <a:latin typeface="Abadi" panose="020B0604020104020204" pitchFamily="34" charset="0"/>
                <a:cs typeface="Microsoft Sans Serif"/>
              </a:rPr>
              <a:t> </a:t>
            </a:r>
            <a:r>
              <a:rPr sz="2600" b="1" spc="-65" dirty="0">
                <a:solidFill>
                  <a:srgbClr val="292929"/>
                </a:solidFill>
                <a:latin typeface="Abadi" panose="020B0604020104020204" pitchFamily="34" charset="0"/>
                <a:cs typeface="Microsoft Sans Serif"/>
              </a:rPr>
              <a:t>Folium</a:t>
            </a:r>
            <a:r>
              <a:rPr sz="2600" b="1" spc="100" dirty="0">
                <a:solidFill>
                  <a:srgbClr val="292929"/>
                </a:solidFill>
                <a:latin typeface="Abadi" panose="020B0604020104020204" pitchFamily="34" charset="0"/>
                <a:cs typeface="Microsoft Sans Serif"/>
              </a:rPr>
              <a:t> </a:t>
            </a:r>
            <a:r>
              <a:rPr sz="2600" b="1" spc="-114" dirty="0">
                <a:solidFill>
                  <a:srgbClr val="292929"/>
                </a:solidFill>
                <a:latin typeface="Abadi" panose="020B0604020104020204" pitchFamily="34" charset="0"/>
                <a:cs typeface="Microsoft Sans Serif"/>
              </a:rPr>
              <a:t>Maps</a:t>
            </a:r>
            <a:endParaRPr sz="2600" b="1" dirty="0">
              <a:latin typeface="Abadi" panose="020B0604020104020204" pitchFamily="34" charset="0"/>
              <a:cs typeface="Microsoft Sans Serif"/>
            </a:endParaRPr>
          </a:p>
          <a:p>
            <a:pPr marL="697865" lvl="1" indent="-229235">
              <a:lnSpc>
                <a:spcPct val="100000"/>
              </a:lnSpc>
              <a:spcBef>
                <a:spcPts val="960"/>
              </a:spcBef>
              <a:buFont typeface="Arial MT"/>
              <a:buChar char="•"/>
              <a:tabLst>
                <a:tab pos="697865" algn="l"/>
                <a:tab pos="698500" algn="l"/>
              </a:tabLst>
            </a:pPr>
            <a:r>
              <a:rPr sz="1900" spc="-60" dirty="0">
                <a:solidFill>
                  <a:srgbClr val="292929"/>
                </a:solidFill>
                <a:latin typeface="Abadi" panose="020B0604020104020204" pitchFamily="34" charset="0"/>
                <a:cs typeface="Microsoft Sans Serif"/>
              </a:rPr>
              <a:t>Markers</a:t>
            </a:r>
            <a:r>
              <a:rPr sz="1900" spc="3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9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points</a:t>
            </a:r>
            <a:r>
              <a:rPr sz="1900" spc="95" dirty="0">
                <a:solidFill>
                  <a:srgbClr val="292929"/>
                </a:solidFill>
                <a:latin typeface="Abadi" panose="020B0604020104020204" pitchFamily="34" charset="0"/>
                <a:cs typeface="Microsoft Sans Serif"/>
              </a:rPr>
              <a:t> </a:t>
            </a:r>
            <a:r>
              <a:rPr lang="en-US" sz="1900" spc="-20" dirty="0">
                <a:solidFill>
                  <a:srgbClr val="292929"/>
                </a:solidFill>
                <a:latin typeface="Abadi" panose="020B0604020104020204" pitchFamily="34" charset="0"/>
                <a:cs typeface="Microsoft Sans Serif"/>
              </a:rPr>
              <a:t>such as</a:t>
            </a:r>
            <a:r>
              <a:rPr sz="1900" spc="55"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launch</a:t>
            </a:r>
            <a:r>
              <a:rPr sz="1900" spc="90" dirty="0">
                <a:solidFill>
                  <a:srgbClr val="292929"/>
                </a:solidFill>
                <a:latin typeface="Abadi" panose="020B0604020104020204" pitchFamily="34" charset="0"/>
                <a:cs typeface="Microsoft Sans Serif"/>
              </a:rPr>
              <a:t> </a:t>
            </a:r>
            <a:r>
              <a:rPr sz="1900" spc="-55" dirty="0">
                <a:solidFill>
                  <a:srgbClr val="292929"/>
                </a:solidFill>
                <a:latin typeface="Abadi" panose="020B0604020104020204" pitchFamily="34" charset="0"/>
                <a:cs typeface="Microsoft Sans Serif"/>
              </a:rPr>
              <a:t>sites;</a:t>
            </a:r>
            <a:endParaRPr sz="1900" dirty="0">
              <a:latin typeface="Abadi" panose="020B0604020104020204" pitchFamily="34" charset="0"/>
              <a:cs typeface="Microsoft Sans Serif"/>
            </a:endParaRPr>
          </a:p>
          <a:p>
            <a:pPr marL="697865" lvl="1" indent="-229235">
              <a:lnSpc>
                <a:spcPts val="2060"/>
              </a:lnSpc>
              <a:spcBef>
                <a:spcPts val="940"/>
              </a:spcBef>
              <a:buFont typeface="Arial MT"/>
              <a:buChar char="•"/>
              <a:tabLst>
                <a:tab pos="697865" algn="l"/>
                <a:tab pos="698500" algn="l"/>
              </a:tabLst>
            </a:pPr>
            <a:r>
              <a:rPr sz="1900" spc="-80" dirty="0">
                <a:solidFill>
                  <a:srgbClr val="292929"/>
                </a:solidFill>
                <a:latin typeface="Abadi" panose="020B0604020104020204" pitchFamily="34" charset="0"/>
                <a:cs typeface="Microsoft Sans Serif"/>
              </a:rPr>
              <a:t>Circles</a:t>
            </a:r>
            <a:r>
              <a:rPr sz="1900" spc="6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105"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highlighted</a:t>
            </a:r>
            <a:r>
              <a:rPr sz="1900" spc="130" dirty="0">
                <a:solidFill>
                  <a:srgbClr val="292929"/>
                </a:solidFill>
                <a:latin typeface="Abadi" panose="020B0604020104020204" pitchFamily="34" charset="0"/>
                <a:cs typeface="Microsoft Sans Serif"/>
              </a:rPr>
              <a:t> </a:t>
            </a:r>
            <a:r>
              <a:rPr sz="1900" spc="-90" dirty="0">
                <a:solidFill>
                  <a:srgbClr val="292929"/>
                </a:solidFill>
                <a:latin typeface="Abadi" panose="020B0604020104020204" pitchFamily="34" charset="0"/>
                <a:cs typeface="Microsoft Sans Serif"/>
              </a:rPr>
              <a:t>areas</a:t>
            </a:r>
            <a:r>
              <a:rPr sz="1900" spc="4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around</a:t>
            </a:r>
            <a:r>
              <a:rPr sz="1900" spc="105"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specific</a:t>
            </a:r>
            <a:r>
              <a:rPr sz="1900" spc="8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coordinates,</a:t>
            </a:r>
            <a:r>
              <a:rPr sz="1900" spc="80" dirty="0">
                <a:solidFill>
                  <a:srgbClr val="292929"/>
                </a:solidFill>
                <a:latin typeface="Abadi" panose="020B0604020104020204" pitchFamily="34" charset="0"/>
                <a:cs typeface="Microsoft Sans Serif"/>
              </a:rPr>
              <a:t> </a:t>
            </a:r>
            <a:r>
              <a:rPr sz="1900" spc="-20" dirty="0">
                <a:solidFill>
                  <a:srgbClr val="292929"/>
                </a:solidFill>
                <a:latin typeface="Abadi" panose="020B0604020104020204" pitchFamily="34" charset="0"/>
                <a:cs typeface="Microsoft Sans Serif"/>
              </a:rPr>
              <a:t>like</a:t>
            </a:r>
            <a:r>
              <a:rPr lang="en-US" sz="1900" spc="-20" dirty="0">
                <a:solidFill>
                  <a:srgbClr val="292929"/>
                </a:solidFill>
                <a:latin typeface="Abadi" panose="020B0604020104020204" pitchFamily="34" charset="0"/>
                <a:cs typeface="Microsoft Sans Serif"/>
              </a:rPr>
              <a:t> the</a:t>
            </a:r>
            <a:r>
              <a:rPr sz="1900" spc="80" dirty="0">
                <a:solidFill>
                  <a:srgbClr val="292929"/>
                </a:solidFill>
                <a:latin typeface="Abadi" panose="020B0604020104020204" pitchFamily="34" charset="0"/>
                <a:cs typeface="Microsoft Sans Serif"/>
              </a:rPr>
              <a:t> </a:t>
            </a:r>
            <a:r>
              <a:rPr sz="1900" spc="-145" dirty="0">
                <a:solidFill>
                  <a:srgbClr val="292929"/>
                </a:solidFill>
                <a:latin typeface="Abadi" panose="020B0604020104020204" pitchFamily="34" charset="0"/>
                <a:cs typeface="Microsoft Sans Serif"/>
              </a:rPr>
              <a:t>NASA</a:t>
            </a:r>
            <a:r>
              <a:rPr sz="1900" spc="90" dirty="0">
                <a:solidFill>
                  <a:srgbClr val="292929"/>
                </a:solidFill>
                <a:latin typeface="Abadi" panose="020B0604020104020204" pitchFamily="34" charset="0"/>
                <a:cs typeface="Microsoft Sans Serif"/>
              </a:rPr>
              <a:t> </a:t>
            </a:r>
            <a:r>
              <a:rPr sz="1900" spc="-90" dirty="0">
                <a:solidFill>
                  <a:srgbClr val="292929"/>
                </a:solidFill>
                <a:latin typeface="Abadi" panose="020B0604020104020204" pitchFamily="34" charset="0"/>
                <a:cs typeface="Microsoft Sans Serif"/>
              </a:rPr>
              <a:t>Johnson</a:t>
            </a:r>
            <a:r>
              <a:rPr sz="1900" spc="125" dirty="0">
                <a:solidFill>
                  <a:srgbClr val="292929"/>
                </a:solidFill>
                <a:latin typeface="Abadi" panose="020B0604020104020204" pitchFamily="34" charset="0"/>
                <a:cs typeface="Microsoft Sans Serif"/>
              </a:rPr>
              <a:t> </a:t>
            </a:r>
            <a:r>
              <a:rPr sz="1900" spc="-125" dirty="0">
                <a:solidFill>
                  <a:srgbClr val="292929"/>
                </a:solidFill>
                <a:latin typeface="Abadi" panose="020B0604020104020204" pitchFamily="34" charset="0"/>
                <a:cs typeface="Microsoft Sans Serif"/>
              </a:rPr>
              <a:t>Space</a:t>
            </a:r>
            <a:endParaRPr sz="1900" dirty="0">
              <a:latin typeface="Abadi" panose="020B0604020104020204" pitchFamily="34" charset="0"/>
              <a:cs typeface="Microsoft Sans Serif"/>
            </a:endParaRPr>
          </a:p>
          <a:p>
            <a:pPr marL="697865">
              <a:lnSpc>
                <a:spcPts val="2060"/>
              </a:lnSpc>
            </a:pPr>
            <a:r>
              <a:rPr sz="1900" spc="-75" dirty="0">
                <a:solidFill>
                  <a:srgbClr val="292929"/>
                </a:solidFill>
                <a:latin typeface="Abadi" panose="020B0604020104020204" pitchFamily="34" charset="0"/>
                <a:cs typeface="Microsoft Sans Serif"/>
              </a:rPr>
              <a:t>Center;</a:t>
            </a:r>
            <a:endParaRPr sz="1900" dirty="0">
              <a:latin typeface="Abadi" panose="020B0604020104020204" pitchFamily="34" charset="0"/>
              <a:cs typeface="Microsoft Sans Serif"/>
            </a:endParaRPr>
          </a:p>
          <a:p>
            <a:pPr marL="697865" lvl="1" indent="-229235">
              <a:lnSpc>
                <a:spcPts val="2050"/>
              </a:lnSpc>
              <a:spcBef>
                <a:spcPts val="940"/>
              </a:spcBef>
              <a:buFont typeface="Arial MT"/>
              <a:buChar char="•"/>
              <a:tabLst>
                <a:tab pos="697865" algn="l"/>
                <a:tab pos="698500" algn="l"/>
              </a:tabLst>
            </a:pPr>
            <a:r>
              <a:rPr sz="1900" spc="-50" dirty="0">
                <a:solidFill>
                  <a:srgbClr val="292929"/>
                </a:solidFill>
                <a:latin typeface="Abadi" panose="020B0604020104020204" pitchFamily="34" charset="0"/>
                <a:cs typeface="Microsoft Sans Serif"/>
              </a:rPr>
              <a:t>Marker</a:t>
            </a:r>
            <a:r>
              <a:rPr sz="1900" spc="40"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clusters</a:t>
            </a:r>
            <a:r>
              <a:rPr sz="1900" spc="6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indicates</a:t>
            </a:r>
            <a:r>
              <a:rPr sz="1900" spc="85" dirty="0">
                <a:solidFill>
                  <a:srgbClr val="292929"/>
                </a:solidFill>
                <a:latin typeface="Abadi" panose="020B0604020104020204" pitchFamily="34" charset="0"/>
                <a:cs typeface="Microsoft Sans Serif"/>
              </a:rPr>
              <a:t> </a:t>
            </a:r>
            <a:r>
              <a:rPr sz="1900" spc="-30" dirty="0">
                <a:solidFill>
                  <a:srgbClr val="292929"/>
                </a:solidFill>
                <a:latin typeface="Abadi" panose="020B0604020104020204" pitchFamily="34" charset="0"/>
                <a:cs typeface="Microsoft Sans Serif"/>
              </a:rPr>
              <a:t>groups</a:t>
            </a:r>
            <a:r>
              <a:rPr sz="1900" spc="120"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of</a:t>
            </a:r>
            <a:r>
              <a:rPr sz="1900" spc="85" dirty="0">
                <a:solidFill>
                  <a:srgbClr val="292929"/>
                </a:solidFill>
                <a:latin typeface="Abadi" panose="020B0604020104020204" pitchFamily="34" charset="0"/>
                <a:cs typeface="Microsoft Sans Serif"/>
              </a:rPr>
              <a:t> </a:t>
            </a:r>
            <a:r>
              <a:rPr sz="1900" spc="-60" dirty="0">
                <a:solidFill>
                  <a:srgbClr val="292929"/>
                </a:solidFill>
                <a:latin typeface="Abadi" panose="020B0604020104020204" pitchFamily="34" charset="0"/>
                <a:cs typeface="Microsoft Sans Serif"/>
              </a:rPr>
              <a:t>events</a:t>
            </a:r>
            <a:r>
              <a:rPr sz="1900" spc="4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in</a:t>
            </a:r>
            <a:r>
              <a:rPr sz="1900" spc="95" dirty="0">
                <a:solidFill>
                  <a:srgbClr val="292929"/>
                </a:solidFill>
                <a:latin typeface="Abadi" panose="020B0604020104020204" pitchFamily="34" charset="0"/>
                <a:cs typeface="Microsoft Sans Serif"/>
              </a:rPr>
              <a:t> </a:t>
            </a:r>
            <a:r>
              <a:rPr sz="1900" spc="-100" dirty="0">
                <a:solidFill>
                  <a:srgbClr val="292929"/>
                </a:solidFill>
                <a:latin typeface="Abadi" panose="020B0604020104020204" pitchFamily="34" charset="0"/>
                <a:cs typeface="Microsoft Sans Serif"/>
              </a:rPr>
              <a:t>each</a:t>
            </a:r>
            <a:r>
              <a:rPr sz="1900" spc="6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coordinate,</a:t>
            </a:r>
            <a:r>
              <a:rPr sz="1900" spc="85" dirty="0">
                <a:solidFill>
                  <a:srgbClr val="292929"/>
                </a:solidFill>
                <a:latin typeface="Abadi" panose="020B0604020104020204" pitchFamily="34" charset="0"/>
                <a:cs typeface="Microsoft Sans Serif"/>
              </a:rPr>
              <a:t> </a:t>
            </a:r>
            <a:r>
              <a:rPr sz="1900" spc="-20" dirty="0">
                <a:solidFill>
                  <a:srgbClr val="292929"/>
                </a:solidFill>
                <a:latin typeface="Abadi" panose="020B0604020104020204" pitchFamily="34" charset="0"/>
                <a:cs typeface="Microsoft Sans Serif"/>
              </a:rPr>
              <a:t>like</a:t>
            </a:r>
            <a:r>
              <a:rPr sz="1900" spc="65" dirty="0">
                <a:solidFill>
                  <a:srgbClr val="292929"/>
                </a:solidFill>
                <a:latin typeface="Abadi" panose="020B0604020104020204" pitchFamily="34" charset="0"/>
                <a:cs typeface="Microsoft Sans Serif"/>
              </a:rPr>
              <a:t> </a:t>
            </a:r>
            <a:r>
              <a:rPr sz="1900" spc="-80" dirty="0">
                <a:solidFill>
                  <a:srgbClr val="292929"/>
                </a:solidFill>
                <a:latin typeface="Abadi" panose="020B0604020104020204" pitchFamily="34" charset="0"/>
                <a:cs typeface="Microsoft Sans Serif"/>
              </a:rPr>
              <a:t>launches</a:t>
            </a:r>
            <a:r>
              <a:rPr sz="1900" spc="10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in</a:t>
            </a:r>
            <a:r>
              <a:rPr sz="1900" spc="90" dirty="0">
                <a:solidFill>
                  <a:srgbClr val="292929"/>
                </a:solidFill>
                <a:latin typeface="Abadi" panose="020B0604020104020204" pitchFamily="34" charset="0"/>
                <a:cs typeface="Microsoft Sans Serif"/>
              </a:rPr>
              <a:t> </a:t>
            </a:r>
            <a:r>
              <a:rPr sz="1900" spc="-130" dirty="0">
                <a:solidFill>
                  <a:srgbClr val="292929"/>
                </a:solidFill>
                <a:latin typeface="Abadi" panose="020B0604020104020204" pitchFamily="34" charset="0"/>
                <a:cs typeface="Microsoft Sans Serif"/>
              </a:rPr>
              <a:t>a</a:t>
            </a:r>
            <a:r>
              <a:rPr sz="1900" spc="70"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launch</a:t>
            </a:r>
            <a:r>
              <a:rPr sz="1900" spc="10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site;</a:t>
            </a:r>
            <a:endParaRPr sz="1900" dirty="0">
              <a:latin typeface="Abadi" panose="020B0604020104020204" pitchFamily="34" charset="0"/>
              <a:cs typeface="Microsoft Sans Serif"/>
            </a:endParaRPr>
          </a:p>
          <a:p>
            <a:pPr marL="697865">
              <a:lnSpc>
                <a:spcPts val="2050"/>
              </a:lnSpc>
            </a:pPr>
            <a:r>
              <a:rPr sz="1900" spc="-55" dirty="0">
                <a:solidFill>
                  <a:srgbClr val="292929"/>
                </a:solidFill>
                <a:latin typeface="Abadi" panose="020B0604020104020204" pitchFamily="34" charset="0"/>
                <a:cs typeface="Microsoft Sans Serif"/>
              </a:rPr>
              <a:t>and</a:t>
            </a:r>
            <a:endParaRPr sz="1900" dirty="0">
              <a:latin typeface="Abadi" panose="020B0604020104020204" pitchFamily="34" charset="0"/>
              <a:cs typeface="Microsoft Sans Serif"/>
            </a:endParaRPr>
          </a:p>
          <a:p>
            <a:pPr marL="697865" lvl="1" indent="-229235">
              <a:lnSpc>
                <a:spcPct val="100000"/>
              </a:lnSpc>
              <a:spcBef>
                <a:spcPts val="945"/>
              </a:spcBef>
              <a:buFont typeface="Arial MT"/>
              <a:buChar char="•"/>
              <a:tabLst>
                <a:tab pos="697865" algn="l"/>
                <a:tab pos="698500" algn="l"/>
              </a:tabLst>
            </a:pPr>
            <a:r>
              <a:rPr sz="1900" spc="-75" dirty="0">
                <a:solidFill>
                  <a:srgbClr val="292929"/>
                </a:solidFill>
                <a:latin typeface="Abadi" panose="020B0604020104020204" pitchFamily="34" charset="0"/>
                <a:cs typeface="Microsoft Sans Serif"/>
              </a:rPr>
              <a:t>Lines</a:t>
            </a:r>
            <a:r>
              <a:rPr sz="1900" spc="80" dirty="0">
                <a:solidFill>
                  <a:srgbClr val="292929"/>
                </a:solidFill>
                <a:latin typeface="Abadi" panose="020B0604020104020204" pitchFamily="34" charset="0"/>
                <a:cs typeface="Microsoft Sans Serif"/>
              </a:rPr>
              <a:t> </a:t>
            </a:r>
            <a:r>
              <a:rPr sz="1900" spc="-70" dirty="0">
                <a:solidFill>
                  <a:srgbClr val="292929"/>
                </a:solidFill>
                <a:latin typeface="Abadi" panose="020B0604020104020204" pitchFamily="34" charset="0"/>
                <a:cs typeface="Microsoft Sans Serif"/>
              </a:rPr>
              <a:t>are</a:t>
            </a:r>
            <a:r>
              <a:rPr sz="1900" spc="65"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used</a:t>
            </a:r>
            <a:r>
              <a:rPr sz="1900" spc="6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to</a:t>
            </a:r>
            <a:r>
              <a:rPr sz="1900" spc="6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80" dirty="0">
                <a:solidFill>
                  <a:srgbClr val="292929"/>
                </a:solidFill>
                <a:latin typeface="Abadi" panose="020B0604020104020204" pitchFamily="34" charset="0"/>
                <a:cs typeface="Microsoft Sans Serif"/>
              </a:rPr>
              <a:t> </a:t>
            </a:r>
            <a:r>
              <a:rPr sz="1900" spc="-60" dirty="0">
                <a:solidFill>
                  <a:srgbClr val="292929"/>
                </a:solidFill>
                <a:latin typeface="Abadi" panose="020B0604020104020204" pitchFamily="34" charset="0"/>
                <a:cs typeface="Microsoft Sans Serif"/>
              </a:rPr>
              <a:t>distances</a:t>
            </a:r>
            <a:r>
              <a:rPr sz="1900" spc="80"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between</a:t>
            </a:r>
            <a:r>
              <a:rPr sz="1900" spc="60" dirty="0">
                <a:solidFill>
                  <a:srgbClr val="292929"/>
                </a:solidFill>
                <a:latin typeface="Abadi" panose="020B0604020104020204" pitchFamily="34" charset="0"/>
                <a:cs typeface="Microsoft Sans Serif"/>
              </a:rPr>
              <a:t> </a:t>
            </a:r>
            <a:r>
              <a:rPr sz="1900" spc="5" dirty="0">
                <a:solidFill>
                  <a:srgbClr val="292929"/>
                </a:solidFill>
                <a:latin typeface="Abadi" panose="020B0604020104020204" pitchFamily="34" charset="0"/>
                <a:cs typeface="Microsoft Sans Serif"/>
              </a:rPr>
              <a:t>two</a:t>
            </a:r>
            <a:r>
              <a:rPr sz="1900" spc="6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coordinates.</a:t>
            </a:r>
            <a:endParaRPr sz="1900" dirty="0">
              <a:latin typeface="Abadi" panose="020B0604020104020204" pitchFamily="34" charset="0"/>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14</a:t>
            </a:fld>
            <a:endParaRPr spc="75" dirty="0"/>
          </a:p>
        </p:txBody>
      </p:sp>
      <p:sp>
        <p:nvSpPr>
          <p:cNvPr id="3" name="object 3"/>
          <p:cNvSpPr txBox="1"/>
          <p:nvPr/>
        </p:nvSpPr>
        <p:spPr>
          <a:xfrm>
            <a:off x="917257" y="5298122"/>
            <a:ext cx="10293350" cy="498855"/>
          </a:xfrm>
          <a:prstGeom prst="rect">
            <a:avLst/>
          </a:prstGeom>
        </p:spPr>
        <p:txBody>
          <a:bodyPr vert="horz" wrap="square" lIns="0" tIns="5461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p>
          <a:p>
            <a:pPr marL="12700" marR="5080">
              <a:lnSpc>
                <a:spcPct val="100000"/>
              </a:lnSpc>
              <a:spcBef>
                <a:spcPts val="100"/>
              </a:spcBef>
              <a:tabLst>
                <a:tab pos="240665" algn="l"/>
                <a:tab pos="241300" algn="l"/>
              </a:tabLst>
            </a:pPr>
            <a:r>
              <a:rPr lang="fr-FR" sz="1400" spc="-45" dirty="0">
                <a:solidFill>
                  <a:srgbClr val="0462C1"/>
                </a:solidFill>
                <a:latin typeface="Abadi" panose="020B0604020104020204" pitchFamily="34" charset="0"/>
                <a:cs typeface="Microsoft Sans Serif"/>
              </a:rPr>
              <a:t> </a:t>
            </a: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782"/>
            <a:ext cx="7350125"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175" dirty="0"/>
              <a:t>an</a:t>
            </a:r>
            <a:r>
              <a:rPr spc="110" dirty="0"/>
              <a:t> </a:t>
            </a:r>
            <a:r>
              <a:rPr spc="-80" dirty="0"/>
              <a:t>Interactive</a:t>
            </a:r>
            <a:r>
              <a:rPr spc="120" dirty="0"/>
              <a:t> </a:t>
            </a:r>
            <a:r>
              <a:rPr spc="-145" dirty="0"/>
              <a:t>Map</a:t>
            </a:r>
            <a:r>
              <a:rPr spc="125" dirty="0"/>
              <a:t> </a:t>
            </a:r>
            <a:r>
              <a:rPr spc="5" dirty="0"/>
              <a:t>with</a:t>
            </a:r>
            <a:r>
              <a:rPr spc="140" dirty="0"/>
              <a:t> </a:t>
            </a:r>
            <a:r>
              <a:rPr spc="-95" dirty="0"/>
              <a:t>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288145" cy="2459648"/>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b="1" spc="-145" dirty="0">
                <a:solidFill>
                  <a:srgbClr val="292929"/>
                </a:solidFill>
                <a:latin typeface="Abadi" panose="020B0604020104020204" pitchFamily="34" charset="0"/>
                <a:cs typeface="Microsoft Sans Serif"/>
              </a:rPr>
              <a:t>The</a:t>
            </a:r>
            <a:r>
              <a:rPr sz="2200" b="1" spc="85" dirty="0">
                <a:solidFill>
                  <a:srgbClr val="292929"/>
                </a:solidFill>
                <a:latin typeface="Abadi" panose="020B0604020104020204" pitchFamily="34" charset="0"/>
                <a:cs typeface="Microsoft Sans Serif"/>
              </a:rPr>
              <a:t> </a:t>
            </a:r>
            <a:r>
              <a:rPr sz="2200" b="1" spc="-10" dirty="0">
                <a:solidFill>
                  <a:srgbClr val="292929"/>
                </a:solidFill>
                <a:latin typeface="Abadi" panose="020B0604020104020204" pitchFamily="34" charset="0"/>
                <a:cs typeface="Microsoft Sans Serif"/>
              </a:rPr>
              <a:t>following</a:t>
            </a:r>
            <a:r>
              <a:rPr sz="2200" b="1" spc="85" dirty="0">
                <a:solidFill>
                  <a:srgbClr val="292929"/>
                </a:solidFill>
                <a:latin typeface="Abadi" panose="020B0604020104020204" pitchFamily="34" charset="0"/>
                <a:cs typeface="Microsoft Sans Serif"/>
              </a:rPr>
              <a:t> </a:t>
            </a:r>
            <a:r>
              <a:rPr sz="2200" b="1" spc="-50" dirty="0">
                <a:solidFill>
                  <a:srgbClr val="292929"/>
                </a:solidFill>
                <a:latin typeface="Abadi" panose="020B0604020104020204" pitchFamily="34" charset="0"/>
                <a:cs typeface="Microsoft Sans Serif"/>
              </a:rPr>
              <a:t>graphs</a:t>
            </a:r>
            <a:r>
              <a:rPr sz="2200" b="1" spc="75" dirty="0">
                <a:solidFill>
                  <a:srgbClr val="292929"/>
                </a:solidFill>
                <a:latin typeface="Abadi" panose="020B0604020104020204" pitchFamily="34" charset="0"/>
                <a:cs typeface="Microsoft Sans Serif"/>
              </a:rPr>
              <a:t> </a:t>
            </a:r>
            <a:r>
              <a:rPr sz="2200" b="1" spc="-70" dirty="0">
                <a:solidFill>
                  <a:srgbClr val="292929"/>
                </a:solidFill>
                <a:latin typeface="Abadi" panose="020B0604020104020204" pitchFamily="34" charset="0"/>
                <a:cs typeface="Microsoft Sans Serif"/>
              </a:rPr>
              <a:t>and</a:t>
            </a:r>
            <a:r>
              <a:rPr sz="2200" b="1" spc="85" dirty="0">
                <a:solidFill>
                  <a:srgbClr val="292929"/>
                </a:solidFill>
                <a:latin typeface="Abadi" panose="020B0604020104020204" pitchFamily="34" charset="0"/>
                <a:cs typeface="Microsoft Sans Serif"/>
              </a:rPr>
              <a:t> </a:t>
            </a:r>
            <a:r>
              <a:rPr sz="2200" b="1" spc="-5" dirty="0">
                <a:solidFill>
                  <a:srgbClr val="292929"/>
                </a:solidFill>
                <a:latin typeface="Abadi" panose="020B0604020104020204" pitchFamily="34" charset="0"/>
                <a:cs typeface="Microsoft Sans Serif"/>
              </a:rPr>
              <a:t>plots</a:t>
            </a:r>
            <a:r>
              <a:rPr sz="2200" b="1" spc="55" dirty="0">
                <a:solidFill>
                  <a:srgbClr val="292929"/>
                </a:solidFill>
                <a:latin typeface="Abadi" panose="020B0604020104020204" pitchFamily="34" charset="0"/>
                <a:cs typeface="Microsoft Sans Serif"/>
              </a:rPr>
              <a:t> </a:t>
            </a:r>
            <a:r>
              <a:rPr sz="2200" b="1" spc="-75" dirty="0">
                <a:solidFill>
                  <a:srgbClr val="292929"/>
                </a:solidFill>
                <a:latin typeface="Abadi" panose="020B0604020104020204" pitchFamily="34" charset="0"/>
                <a:cs typeface="Microsoft Sans Serif"/>
              </a:rPr>
              <a:t>were</a:t>
            </a:r>
            <a:r>
              <a:rPr sz="2200" b="1" spc="95" dirty="0">
                <a:solidFill>
                  <a:srgbClr val="292929"/>
                </a:solidFill>
                <a:latin typeface="Abadi" panose="020B0604020104020204" pitchFamily="34" charset="0"/>
                <a:cs typeface="Microsoft Sans Serif"/>
              </a:rPr>
              <a:t> </a:t>
            </a:r>
            <a:r>
              <a:rPr sz="2200" b="1" spc="-80" dirty="0">
                <a:solidFill>
                  <a:srgbClr val="292929"/>
                </a:solidFill>
                <a:latin typeface="Abadi" panose="020B0604020104020204" pitchFamily="34" charset="0"/>
                <a:cs typeface="Microsoft Sans Serif"/>
              </a:rPr>
              <a:t>used</a:t>
            </a:r>
            <a:r>
              <a:rPr sz="2200" b="1" spc="75" dirty="0">
                <a:solidFill>
                  <a:srgbClr val="292929"/>
                </a:solidFill>
                <a:latin typeface="Abadi" panose="020B0604020104020204" pitchFamily="34" charset="0"/>
                <a:cs typeface="Microsoft Sans Serif"/>
              </a:rPr>
              <a:t> </a:t>
            </a:r>
            <a:r>
              <a:rPr sz="2200" b="1" spc="45" dirty="0">
                <a:solidFill>
                  <a:srgbClr val="292929"/>
                </a:solidFill>
                <a:latin typeface="Abadi" panose="020B0604020104020204" pitchFamily="34" charset="0"/>
                <a:cs typeface="Microsoft Sans Serif"/>
              </a:rPr>
              <a:t>to</a:t>
            </a:r>
            <a:r>
              <a:rPr sz="2200" b="1" spc="65" dirty="0">
                <a:solidFill>
                  <a:srgbClr val="292929"/>
                </a:solidFill>
                <a:latin typeface="Abadi" panose="020B0604020104020204" pitchFamily="34" charset="0"/>
                <a:cs typeface="Microsoft Sans Serif"/>
              </a:rPr>
              <a:t> </a:t>
            </a:r>
            <a:r>
              <a:rPr sz="2200" b="1" spc="-65" dirty="0">
                <a:solidFill>
                  <a:srgbClr val="292929"/>
                </a:solidFill>
                <a:latin typeface="Abadi" panose="020B0604020104020204" pitchFamily="34" charset="0"/>
                <a:cs typeface="Microsoft Sans Serif"/>
              </a:rPr>
              <a:t>visualize</a:t>
            </a:r>
            <a:r>
              <a:rPr sz="2200" b="1" spc="95" dirty="0">
                <a:solidFill>
                  <a:srgbClr val="292929"/>
                </a:solidFill>
                <a:latin typeface="Abadi" panose="020B0604020104020204" pitchFamily="34" charset="0"/>
                <a:cs typeface="Microsoft Sans Serif"/>
              </a:rPr>
              <a:t> </a:t>
            </a:r>
            <a:r>
              <a:rPr sz="2200" b="1" spc="-45" dirty="0">
                <a:solidFill>
                  <a:srgbClr val="292929"/>
                </a:solidFill>
                <a:latin typeface="Abadi" panose="020B0604020104020204" pitchFamily="34" charset="0"/>
                <a:cs typeface="Microsoft Sans Serif"/>
              </a:rPr>
              <a:t>data</a:t>
            </a:r>
            <a:endParaRPr sz="2200" b="1"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800" spc="-70" dirty="0">
                <a:solidFill>
                  <a:srgbClr val="292929"/>
                </a:solidFill>
                <a:latin typeface="Abadi" panose="020B0604020104020204" pitchFamily="34" charset="0"/>
                <a:cs typeface="Microsoft Sans Serif"/>
              </a:rPr>
              <a:t>Percentage</a:t>
            </a:r>
            <a:r>
              <a:rPr sz="1800" spc="6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launches</a:t>
            </a:r>
            <a:r>
              <a:rPr sz="1800" spc="5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by</a:t>
            </a:r>
            <a:r>
              <a:rPr sz="1800" spc="35"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site</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70" dirty="0">
                <a:solidFill>
                  <a:srgbClr val="292929"/>
                </a:solidFill>
                <a:latin typeface="Abadi" panose="020B0604020104020204" pitchFamily="34" charset="0"/>
                <a:cs typeface="Microsoft Sans Serif"/>
              </a:rPr>
              <a:t>Payload</a:t>
            </a:r>
            <a:r>
              <a:rPr sz="180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range</a:t>
            </a:r>
            <a:endParaRPr sz="1800" dirty="0">
              <a:latin typeface="Abadi" panose="020B0604020104020204" pitchFamily="34" charset="0"/>
              <a:cs typeface="Microsoft Sans Serif"/>
            </a:endParaRPr>
          </a:p>
          <a:p>
            <a:pPr marL="241300" marR="5080" indent="-228600">
              <a:lnSpc>
                <a:spcPct val="100000"/>
              </a:lnSpc>
              <a:spcBef>
                <a:spcPts val="1360"/>
              </a:spcBef>
              <a:buFont typeface="Arial MT"/>
              <a:buChar char="•"/>
              <a:tabLst>
                <a:tab pos="240665" algn="l"/>
                <a:tab pos="241300" algn="l"/>
              </a:tabLst>
            </a:pPr>
            <a:r>
              <a:rPr sz="2200" b="1" spc="-110" dirty="0">
                <a:solidFill>
                  <a:srgbClr val="292929"/>
                </a:solidFill>
                <a:latin typeface="Abadi" panose="020B0604020104020204" pitchFamily="34" charset="0"/>
                <a:cs typeface="Microsoft Sans Serif"/>
              </a:rPr>
              <a:t>This</a:t>
            </a:r>
            <a:r>
              <a:rPr sz="2200" b="1" spc="90" dirty="0">
                <a:solidFill>
                  <a:srgbClr val="292929"/>
                </a:solidFill>
                <a:latin typeface="Abadi" panose="020B0604020104020204" pitchFamily="34" charset="0"/>
                <a:cs typeface="Microsoft Sans Serif"/>
              </a:rPr>
              <a:t> </a:t>
            </a:r>
            <a:r>
              <a:rPr sz="2200" b="1" spc="-35" dirty="0">
                <a:solidFill>
                  <a:srgbClr val="292929"/>
                </a:solidFill>
                <a:latin typeface="Abadi" panose="020B0604020104020204" pitchFamily="34" charset="0"/>
                <a:cs typeface="Microsoft Sans Serif"/>
              </a:rPr>
              <a:t>combination</a:t>
            </a:r>
            <a:r>
              <a:rPr sz="2200" b="1" spc="50"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allowed</a:t>
            </a:r>
            <a:r>
              <a:rPr sz="2200" b="1" spc="85"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to</a:t>
            </a:r>
            <a:r>
              <a:rPr sz="2200" b="1" spc="60"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quickly</a:t>
            </a:r>
            <a:r>
              <a:rPr sz="2200" b="1" spc="90" dirty="0">
                <a:solidFill>
                  <a:srgbClr val="292929"/>
                </a:solidFill>
                <a:latin typeface="Abadi" panose="020B0604020104020204" pitchFamily="34" charset="0"/>
                <a:cs typeface="Microsoft Sans Serif"/>
              </a:rPr>
              <a:t> </a:t>
            </a:r>
            <a:r>
              <a:rPr sz="2200" b="1" spc="-95" dirty="0">
                <a:solidFill>
                  <a:srgbClr val="292929"/>
                </a:solidFill>
                <a:latin typeface="Abadi" panose="020B0604020104020204" pitchFamily="34" charset="0"/>
                <a:cs typeface="Microsoft Sans Serif"/>
              </a:rPr>
              <a:t>analyze</a:t>
            </a:r>
            <a:r>
              <a:rPr sz="2200" b="1" spc="95" dirty="0">
                <a:solidFill>
                  <a:srgbClr val="292929"/>
                </a:solidFill>
                <a:latin typeface="Abadi" panose="020B0604020104020204" pitchFamily="34" charset="0"/>
                <a:cs typeface="Microsoft Sans Serif"/>
              </a:rPr>
              <a:t> </a:t>
            </a:r>
            <a:r>
              <a:rPr sz="2200" b="1" spc="-30" dirty="0">
                <a:solidFill>
                  <a:srgbClr val="292929"/>
                </a:solidFill>
                <a:latin typeface="Abadi" panose="020B0604020104020204" pitchFamily="34" charset="0"/>
                <a:cs typeface="Microsoft Sans Serif"/>
              </a:rPr>
              <a:t>the</a:t>
            </a:r>
            <a:r>
              <a:rPr sz="2200" b="1" spc="55" dirty="0">
                <a:solidFill>
                  <a:srgbClr val="292929"/>
                </a:solidFill>
                <a:latin typeface="Abadi" panose="020B0604020104020204" pitchFamily="34" charset="0"/>
                <a:cs typeface="Microsoft Sans Serif"/>
              </a:rPr>
              <a:t> </a:t>
            </a:r>
            <a:r>
              <a:rPr sz="2200" b="1" spc="-25" dirty="0">
                <a:solidFill>
                  <a:srgbClr val="292929"/>
                </a:solidFill>
                <a:latin typeface="Abadi" panose="020B0604020104020204" pitchFamily="34" charset="0"/>
                <a:cs typeface="Microsoft Sans Serif"/>
              </a:rPr>
              <a:t>relation</a:t>
            </a:r>
            <a:r>
              <a:rPr sz="2200" b="1" spc="75" dirty="0">
                <a:solidFill>
                  <a:srgbClr val="292929"/>
                </a:solidFill>
                <a:latin typeface="Abadi" panose="020B0604020104020204" pitchFamily="34" charset="0"/>
                <a:cs typeface="Microsoft Sans Serif"/>
              </a:rPr>
              <a:t> </a:t>
            </a:r>
            <a:r>
              <a:rPr sz="2200" b="1" spc="-55" dirty="0">
                <a:solidFill>
                  <a:srgbClr val="292929"/>
                </a:solidFill>
                <a:latin typeface="Abadi" panose="020B0604020104020204" pitchFamily="34" charset="0"/>
                <a:cs typeface="Microsoft Sans Serif"/>
              </a:rPr>
              <a:t>between</a:t>
            </a:r>
            <a:r>
              <a:rPr sz="2200" b="1" spc="75" dirty="0">
                <a:solidFill>
                  <a:srgbClr val="292929"/>
                </a:solidFill>
                <a:latin typeface="Abadi" panose="020B0604020104020204" pitchFamily="34" charset="0"/>
                <a:cs typeface="Microsoft Sans Serif"/>
              </a:rPr>
              <a:t> </a:t>
            </a:r>
            <a:r>
              <a:rPr sz="2200" b="1" spc="-65" dirty="0">
                <a:solidFill>
                  <a:srgbClr val="292929"/>
                </a:solidFill>
                <a:latin typeface="Abadi" panose="020B0604020104020204" pitchFamily="34" charset="0"/>
                <a:cs typeface="Microsoft Sans Serif"/>
              </a:rPr>
              <a:t>payloads </a:t>
            </a:r>
            <a:r>
              <a:rPr sz="2200" b="1" spc="-60" dirty="0">
                <a:solidFill>
                  <a:srgbClr val="292929"/>
                </a:solidFill>
                <a:latin typeface="Abadi" panose="020B0604020104020204" pitchFamily="34" charset="0"/>
                <a:cs typeface="Microsoft Sans Serif"/>
              </a:rPr>
              <a:t> </a:t>
            </a:r>
            <a:r>
              <a:rPr sz="2200" b="1" spc="-70" dirty="0">
                <a:solidFill>
                  <a:srgbClr val="292929"/>
                </a:solidFill>
                <a:latin typeface="Abadi" panose="020B0604020104020204" pitchFamily="34" charset="0"/>
                <a:cs typeface="Microsoft Sans Serif"/>
              </a:rPr>
              <a:t>and</a:t>
            </a:r>
            <a:r>
              <a:rPr sz="2200" b="1" spc="75" dirty="0">
                <a:solidFill>
                  <a:srgbClr val="292929"/>
                </a:solidFill>
                <a:latin typeface="Abadi" panose="020B0604020104020204" pitchFamily="34" charset="0"/>
                <a:cs typeface="Microsoft Sans Serif"/>
              </a:rPr>
              <a:t> </a:t>
            </a:r>
            <a:r>
              <a:rPr sz="2200" b="1" spc="-80" dirty="0">
                <a:solidFill>
                  <a:srgbClr val="292929"/>
                </a:solidFill>
                <a:latin typeface="Abadi" panose="020B0604020104020204" pitchFamily="34" charset="0"/>
                <a:cs typeface="Microsoft Sans Serif"/>
              </a:rPr>
              <a:t>launch</a:t>
            </a:r>
            <a:r>
              <a:rPr sz="2200" b="1" spc="90" dirty="0">
                <a:solidFill>
                  <a:srgbClr val="292929"/>
                </a:solidFill>
                <a:latin typeface="Abadi" panose="020B0604020104020204" pitchFamily="34" charset="0"/>
                <a:cs typeface="Microsoft Sans Serif"/>
              </a:rPr>
              <a:t> </a:t>
            </a:r>
            <a:r>
              <a:rPr sz="2200" b="1" spc="-65" dirty="0">
                <a:solidFill>
                  <a:srgbClr val="292929"/>
                </a:solidFill>
                <a:latin typeface="Abadi" panose="020B0604020104020204" pitchFamily="34" charset="0"/>
                <a:cs typeface="Microsoft Sans Serif"/>
              </a:rPr>
              <a:t>sites,</a:t>
            </a:r>
            <a:r>
              <a:rPr sz="2200" b="1" spc="80" dirty="0">
                <a:solidFill>
                  <a:srgbClr val="292929"/>
                </a:solidFill>
                <a:latin typeface="Abadi" panose="020B0604020104020204" pitchFamily="34" charset="0"/>
                <a:cs typeface="Microsoft Sans Serif"/>
              </a:rPr>
              <a:t> </a:t>
            </a:r>
            <a:r>
              <a:rPr sz="2200" b="1" spc="-30" dirty="0">
                <a:solidFill>
                  <a:srgbClr val="292929"/>
                </a:solidFill>
                <a:latin typeface="Abadi" panose="020B0604020104020204" pitchFamily="34" charset="0"/>
                <a:cs typeface="Microsoft Sans Serif"/>
              </a:rPr>
              <a:t>helping</a:t>
            </a:r>
            <a:r>
              <a:rPr sz="2200" b="1" spc="85"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to</a:t>
            </a:r>
            <a:r>
              <a:rPr sz="2200" b="1" spc="95" dirty="0">
                <a:solidFill>
                  <a:srgbClr val="292929"/>
                </a:solidFill>
                <a:latin typeface="Abadi" panose="020B0604020104020204" pitchFamily="34" charset="0"/>
                <a:cs typeface="Microsoft Sans Serif"/>
              </a:rPr>
              <a:t> </a:t>
            </a:r>
            <a:r>
              <a:rPr sz="2200" b="1" spc="-20" dirty="0">
                <a:solidFill>
                  <a:srgbClr val="292929"/>
                </a:solidFill>
                <a:latin typeface="Abadi" panose="020B0604020104020204" pitchFamily="34" charset="0"/>
                <a:cs typeface="Microsoft Sans Serif"/>
              </a:rPr>
              <a:t>identify</a:t>
            </a:r>
            <a:r>
              <a:rPr sz="2200" b="1" spc="80" dirty="0">
                <a:solidFill>
                  <a:srgbClr val="292929"/>
                </a:solidFill>
                <a:latin typeface="Abadi" panose="020B0604020104020204" pitchFamily="34" charset="0"/>
                <a:cs typeface="Microsoft Sans Serif"/>
              </a:rPr>
              <a:t> </a:t>
            </a:r>
            <a:r>
              <a:rPr sz="2200" b="1" spc="-75" dirty="0">
                <a:solidFill>
                  <a:srgbClr val="292929"/>
                </a:solidFill>
                <a:latin typeface="Abadi" panose="020B0604020104020204" pitchFamily="34" charset="0"/>
                <a:cs typeface="Microsoft Sans Serif"/>
              </a:rPr>
              <a:t>where</a:t>
            </a:r>
            <a:r>
              <a:rPr sz="2200" b="1" spc="100" dirty="0">
                <a:solidFill>
                  <a:srgbClr val="292929"/>
                </a:solidFill>
                <a:latin typeface="Abadi" panose="020B0604020104020204" pitchFamily="34" charset="0"/>
                <a:cs typeface="Microsoft Sans Serif"/>
              </a:rPr>
              <a:t> </a:t>
            </a:r>
            <a:r>
              <a:rPr sz="2200" b="1" spc="-60" dirty="0">
                <a:solidFill>
                  <a:srgbClr val="292929"/>
                </a:solidFill>
                <a:latin typeface="Abadi" panose="020B0604020104020204" pitchFamily="34" charset="0"/>
                <a:cs typeface="Microsoft Sans Serif"/>
              </a:rPr>
              <a:t>is</a:t>
            </a:r>
            <a:r>
              <a:rPr sz="2200" b="1" spc="75"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best</a:t>
            </a:r>
            <a:r>
              <a:rPr sz="2200" b="1" spc="90" dirty="0">
                <a:solidFill>
                  <a:srgbClr val="292929"/>
                </a:solidFill>
                <a:latin typeface="Abadi" panose="020B0604020104020204" pitchFamily="34" charset="0"/>
                <a:cs typeface="Microsoft Sans Serif"/>
              </a:rPr>
              <a:t> </a:t>
            </a:r>
            <a:r>
              <a:rPr sz="2200" b="1" spc="-80" dirty="0">
                <a:solidFill>
                  <a:srgbClr val="292929"/>
                </a:solidFill>
                <a:latin typeface="Abadi" panose="020B0604020104020204" pitchFamily="34" charset="0"/>
                <a:cs typeface="Microsoft Sans Serif"/>
              </a:rPr>
              <a:t>place</a:t>
            </a:r>
            <a:r>
              <a:rPr sz="2200" b="1" spc="85" dirty="0">
                <a:solidFill>
                  <a:srgbClr val="292929"/>
                </a:solidFill>
                <a:latin typeface="Abadi" panose="020B0604020104020204" pitchFamily="34" charset="0"/>
                <a:cs typeface="Microsoft Sans Serif"/>
              </a:rPr>
              <a:t> </a:t>
            </a:r>
            <a:r>
              <a:rPr sz="2200" b="1" spc="40" dirty="0">
                <a:solidFill>
                  <a:srgbClr val="292929"/>
                </a:solidFill>
                <a:latin typeface="Abadi" panose="020B0604020104020204" pitchFamily="34" charset="0"/>
                <a:cs typeface="Microsoft Sans Serif"/>
              </a:rPr>
              <a:t>to</a:t>
            </a:r>
            <a:r>
              <a:rPr sz="2200" b="1" spc="65" dirty="0">
                <a:solidFill>
                  <a:srgbClr val="292929"/>
                </a:solidFill>
                <a:latin typeface="Abadi" panose="020B0604020104020204" pitchFamily="34" charset="0"/>
                <a:cs typeface="Microsoft Sans Serif"/>
              </a:rPr>
              <a:t> </a:t>
            </a:r>
            <a:r>
              <a:rPr sz="2200" b="1" spc="-80" dirty="0">
                <a:solidFill>
                  <a:srgbClr val="292929"/>
                </a:solidFill>
                <a:latin typeface="Abadi" panose="020B0604020104020204" pitchFamily="34" charset="0"/>
                <a:cs typeface="Microsoft Sans Serif"/>
              </a:rPr>
              <a:t>launch</a:t>
            </a:r>
            <a:r>
              <a:rPr sz="2200" b="1" spc="90" dirty="0">
                <a:solidFill>
                  <a:srgbClr val="292929"/>
                </a:solidFill>
                <a:latin typeface="Abadi" panose="020B0604020104020204" pitchFamily="34" charset="0"/>
                <a:cs typeface="Microsoft Sans Serif"/>
              </a:rPr>
              <a:t> </a:t>
            </a:r>
            <a:r>
              <a:rPr lang="en-US" sz="2200" b="1" spc="-55" dirty="0">
                <a:solidFill>
                  <a:srgbClr val="292929"/>
                </a:solidFill>
                <a:latin typeface="Abadi" panose="020B0604020104020204" pitchFamily="34" charset="0"/>
                <a:cs typeface="Microsoft Sans Serif"/>
              </a:rPr>
              <a:t>as per the</a:t>
            </a:r>
            <a:r>
              <a:rPr sz="2200" b="1" spc="55" dirty="0">
                <a:solidFill>
                  <a:srgbClr val="292929"/>
                </a:solidFill>
                <a:latin typeface="Abadi" panose="020B0604020104020204" pitchFamily="34" charset="0"/>
                <a:cs typeface="Microsoft Sans Serif"/>
              </a:rPr>
              <a:t> </a:t>
            </a:r>
            <a:r>
              <a:rPr sz="2200" b="1" spc="-70" dirty="0">
                <a:solidFill>
                  <a:srgbClr val="292929"/>
                </a:solidFill>
                <a:latin typeface="Abadi" panose="020B0604020104020204" pitchFamily="34" charset="0"/>
                <a:cs typeface="Microsoft Sans Serif"/>
              </a:rPr>
              <a:t>payloads.</a:t>
            </a:r>
            <a:endParaRPr sz="2200" b="1" dirty="0">
              <a:latin typeface="Abadi" panose="020B0604020104020204" pitchFamily="34" charset="0"/>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15</a:t>
            </a:fld>
            <a:endParaRPr spc="75" dirty="0"/>
          </a:p>
        </p:txBody>
      </p:sp>
      <p:sp>
        <p:nvSpPr>
          <p:cNvPr id="3" name="object 3"/>
          <p:cNvSpPr txBox="1"/>
          <p:nvPr/>
        </p:nvSpPr>
        <p:spPr>
          <a:xfrm>
            <a:off x="848994" y="5475287"/>
            <a:ext cx="9164955" cy="579646"/>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fr-FR" sz="1800" spc="-65" dirty="0">
                <a:solidFill>
                  <a:srgbClr val="292929"/>
                </a:solidFill>
                <a:latin typeface="Abadi" panose="020B0604020104020204" pitchFamily="34" charset="0"/>
                <a:cs typeface="Microsoft Sans Serif"/>
              </a:rPr>
              <a:t>Source</a:t>
            </a:r>
            <a:r>
              <a:rPr lang="fr-FR" sz="1800" spc="-60" dirty="0">
                <a:solidFill>
                  <a:srgbClr val="292929"/>
                </a:solidFill>
                <a:latin typeface="Abadi" panose="020B0604020104020204" pitchFamily="34" charset="0"/>
                <a:cs typeface="Microsoft Sans Serif"/>
              </a:rPr>
              <a:t> </a:t>
            </a:r>
            <a:r>
              <a:rPr lang="fr-FR" sz="1800" spc="-50" dirty="0">
                <a:solidFill>
                  <a:srgbClr val="292929"/>
                </a:solidFill>
                <a:latin typeface="Abadi" panose="020B0604020104020204" pitchFamily="34" charset="0"/>
                <a:cs typeface="Microsoft Sans Serif"/>
              </a:rPr>
              <a:t>code: </a:t>
            </a:r>
          </a:p>
          <a:p>
            <a:pPr marL="12700" marR="5080">
              <a:lnSpc>
                <a:spcPct val="100000"/>
              </a:lnSpc>
              <a:spcBef>
                <a:spcPts val="100"/>
              </a:spcBef>
              <a:tabLst>
                <a:tab pos="240665" algn="l"/>
                <a:tab pos="241300" algn="l"/>
              </a:tabLst>
            </a:pPr>
            <a:r>
              <a:rPr lang="fr-FR" sz="1800" spc="-45" dirty="0">
                <a:solidFill>
                  <a:srgbClr val="0462C1"/>
                </a:solidFill>
                <a:latin typeface="Abadi" panose="020B0604020104020204" pitchFamily="34" charset="0"/>
                <a:cs typeface="Microsoft Sans Serif"/>
              </a:rPr>
              <a:t> </a:t>
            </a:r>
            <a:r>
              <a:rPr lang="fr-FR" sz="18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8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147559"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245" dirty="0"/>
              <a:t>a</a:t>
            </a:r>
            <a:r>
              <a:rPr spc="120" dirty="0"/>
              <a:t> </a:t>
            </a:r>
            <a:r>
              <a:rPr spc="-100" dirty="0"/>
              <a:t>Dashboard</a:t>
            </a:r>
            <a:r>
              <a:rPr spc="135" dirty="0"/>
              <a:t> </a:t>
            </a:r>
            <a:r>
              <a:rPr spc="5" dirty="0"/>
              <a:t>with</a:t>
            </a:r>
            <a:r>
              <a:rPr spc="150" dirty="0"/>
              <a:t> </a:t>
            </a:r>
            <a:r>
              <a:rPr spc="-55" dirty="0"/>
              <a:t>Plotly</a:t>
            </a:r>
            <a:r>
              <a:rPr spc="130" dirty="0"/>
              <a:t> </a:t>
            </a:r>
            <a:r>
              <a:rPr spc="-175" dirty="0"/>
              <a:t>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5578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60" dirty="0">
                <a:solidFill>
                  <a:srgbClr val="292929"/>
                </a:solidFill>
                <a:latin typeface="Abadi" panose="020B0604020104020204" pitchFamily="34" charset="0"/>
                <a:cs typeface="Microsoft Sans Serif"/>
              </a:rPr>
              <a:t>Four</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models</a:t>
            </a:r>
            <a:r>
              <a:rPr sz="2200" spc="7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compared:</a:t>
            </a:r>
            <a:r>
              <a:rPr sz="2200" spc="5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logistic</a:t>
            </a:r>
            <a:r>
              <a:rPr sz="2200" spc="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regression,</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support</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vector </a:t>
            </a:r>
            <a:r>
              <a:rPr sz="2200" spc="-5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machine,</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decision</a:t>
            </a:r>
            <a:r>
              <a:rPr sz="2200" spc="9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tree</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k</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nearest</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neighbors.</a:t>
            </a:r>
            <a:endParaRPr sz="2200" dirty="0">
              <a:latin typeface="Abadi" panose="020B0604020104020204" pitchFamily="34" charset="0"/>
              <a:cs typeface="Microsoft Sans Serif"/>
            </a:endParaRPr>
          </a:p>
        </p:txBody>
      </p:sp>
      <p:sp>
        <p:nvSpPr>
          <p:cNvPr id="3" name="object 3"/>
          <p:cNvSpPr txBox="1"/>
          <p:nvPr/>
        </p:nvSpPr>
        <p:spPr>
          <a:xfrm>
            <a:off x="844671" y="5587325"/>
            <a:ext cx="8893175" cy="456535"/>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r>
              <a:rPr lang="fr-FR" sz="1400" spc="-45" dirty="0">
                <a:solidFill>
                  <a:srgbClr val="0462C1"/>
                </a:solidFill>
                <a:latin typeface="Abadi" panose="020B0604020104020204" pitchFamily="34" charset="0"/>
                <a:cs typeface="Microsoft Sans Serif"/>
              </a:rPr>
              <a:t> </a:t>
            </a:r>
          </a:p>
          <a:p>
            <a:pPr marL="12700" marR="5080">
              <a:lnSpc>
                <a:spcPct val="100000"/>
              </a:lnSpc>
              <a:spcBef>
                <a:spcPts val="100"/>
              </a:spcBef>
              <a:tabLst>
                <a:tab pos="240665" algn="l"/>
                <a:tab pos="241300" algn="l"/>
              </a:tabLst>
            </a:pP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6752590" cy="589915"/>
          </a:xfrm>
          <a:prstGeom prst="rect">
            <a:avLst/>
          </a:prstGeom>
        </p:spPr>
        <p:txBody>
          <a:bodyPr vert="horz" wrap="square" lIns="0" tIns="12700" rIns="0" bIns="0" rtlCol="0">
            <a:spAutoFit/>
          </a:bodyPr>
          <a:lstStyle/>
          <a:p>
            <a:pPr marL="12700">
              <a:lnSpc>
                <a:spcPct val="100000"/>
              </a:lnSpc>
              <a:spcBef>
                <a:spcPts val="100"/>
              </a:spcBef>
            </a:pPr>
            <a:r>
              <a:rPr spc="-85" dirty="0"/>
              <a:t>Predictive</a:t>
            </a:r>
            <a:r>
              <a:rPr spc="114" dirty="0"/>
              <a:t> </a:t>
            </a:r>
            <a:r>
              <a:rPr spc="-130" dirty="0">
                <a:latin typeface="Abadi" panose="020B0604020104020204" pitchFamily="34" charset="0"/>
              </a:rPr>
              <a:t>Analysis</a:t>
            </a:r>
            <a:r>
              <a:rPr spc="120" dirty="0"/>
              <a:t> </a:t>
            </a:r>
            <a:r>
              <a:rPr spc="-120" dirty="0"/>
              <a:t>(Classification)</a:t>
            </a:r>
          </a:p>
        </p:txBody>
      </p:sp>
      <p:pic>
        <p:nvPicPr>
          <p:cNvPr id="5" name="object 5"/>
          <p:cNvPicPr/>
          <p:nvPr/>
        </p:nvPicPr>
        <p:blipFill>
          <a:blip r:embed="rId2" cstate="print"/>
          <a:stretch>
            <a:fillRect/>
          </a:stretch>
        </p:blipFill>
        <p:spPr>
          <a:xfrm>
            <a:off x="899160" y="3169920"/>
            <a:ext cx="2512314" cy="1521713"/>
          </a:xfrm>
          <a:prstGeom prst="rect">
            <a:avLst/>
          </a:prstGeom>
        </p:spPr>
      </p:pic>
      <p:sp>
        <p:nvSpPr>
          <p:cNvPr id="6" name="object 6"/>
          <p:cNvSpPr txBox="1"/>
          <p:nvPr/>
        </p:nvSpPr>
        <p:spPr>
          <a:xfrm>
            <a:off x="1179512" y="3411854"/>
            <a:ext cx="1953260" cy="975994"/>
          </a:xfrm>
          <a:prstGeom prst="rect">
            <a:avLst/>
          </a:prstGeom>
        </p:spPr>
        <p:txBody>
          <a:bodyPr vert="horz" wrap="square" lIns="0" tIns="45720" rIns="0" bIns="0" rtlCol="0">
            <a:spAutoFit/>
          </a:bodyPr>
          <a:lstStyle/>
          <a:p>
            <a:pPr marL="12700" marR="5080" algn="ctr">
              <a:lnSpc>
                <a:spcPts val="2420"/>
              </a:lnSpc>
              <a:spcBef>
                <a:spcPts val="360"/>
              </a:spcBef>
            </a:pPr>
            <a:r>
              <a:rPr sz="2200" spc="-10" dirty="0">
                <a:solidFill>
                  <a:srgbClr val="FFFFFF"/>
                </a:solidFill>
                <a:latin typeface="Calibri"/>
                <a:cs typeface="Calibri"/>
              </a:rPr>
              <a:t>Data</a:t>
            </a:r>
            <a:r>
              <a:rPr sz="2200" spc="-95" dirty="0">
                <a:solidFill>
                  <a:srgbClr val="FFFFFF"/>
                </a:solidFill>
                <a:latin typeface="Calibri"/>
                <a:cs typeface="Calibri"/>
              </a:rPr>
              <a:t> </a:t>
            </a:r>
            <a:r>
              <a:rPr sz="2200" spc="-10" dirty="0">
                <a:solidFill>
                  <a:srgbClr val="FFFFFF"/>
                </a:solidFill>
                <a:latin typeface="Calibri"/>
                <a:cs typeface="Calibri"/>
              </a:rPr>
              <a:t>preparation </a:t>
            </a:r>
            <a:r>
              <a:rPr sz="2200" spc="-484" dirty="0">
                <a:solidFill>
                  <a:srgbClr val="FFFFFF"/>
                </a:solidFill>
                <a:latin typeface="Calibri"/>
                <a:cs typeface="Calibri"/>
              </a:rPr>
              <a:t> </a:t>
            </a:r>
            <a:r>
              <a:rPr sz="2200" dirty="0">
                <a:solidFill>
                  <a:srgbClr val="FFFFFF"/>
                </a:solidFill>
                <a:latin typeface="Calibri"/>
                <a:cs typeface="Calibri"/>
              </a:rPr>
              <a:t>and </a:t>
            </a:r>
            <a:r>
              <a:rPr sz="2200" spc="5" dirty="0">
                <a:solidFill>
                  <a:srgbClr val="FFFFFF"/>
                </a:solidFill>
                <a:latin typeface="Calibri"/>
                <a:cs typeface="Calibri"/>
              </a:rPr>
              <a:t> </a:t>
            </a:r>
            <a:r>
              <a:rPr sz="2200" spc="-15" dirty="0">
                <a:solidFill>
                  <a:srgbClr val="FFFFFF"/>
                </a:solidFill>
                <a:latin typeface="Calibri"/>
                <a:cs typeface="Calibri"/>
              </a:rPr>
              <a:t>standardization</a:t>
            </a:r>
            <a:endParaRPr sz="2200" dirty="0">
              <a:latin typeface="Calibri"/>
              <a:cs typeface="Calibri"/>
            </a:endParaRPr>
          </a:p>
        </p:txBody>
      </p:sp>
      <p:pic>
        <p:nvPicPr>
          <p:cNvPr id="7" name="object 7"/>
          <p:cNvPicPr/>
          <p:nvPr/>
        </p:nvPicPr>
        <p:blipFill>
          <a:blip r:embed="rId3" cstate="print"/>
          <a:stretch>
            <a:fillRect/>
          </a:stretch>
        </p:blipFill>
        <p:spPr>
          <a:xfrm>
            <a:off x="3632200" y="3606774"/>
            <a:ext cx="556526" cy="647979"/>
          </a:xfrm>
          <a:prstGeom prst="rect">
            <a:avLst/>
          </a:prstGeom>
        </p:spPr>
      </p:pic>
      <p:pic>
        <p:nvPicPr>
          <p:cNvPr id="8" name="object 8"/>
          <p:cNvPicPr/>
          <p:nvPr/>
        </p:nvPicPr>
        <p:blipFill>
          <a:blip r:embed="rId4" cstate="print"/>
          <a:stretch>
            <a:fillRect/>
          </a:stretch>
        </p:blipFill>
        <p:spPr>
          <a:xfrm>
            <a:off x="4376420" y="3169920"/>
            <a:ext cx="2514854" cy="1521713"/>
          </a:xfrm>
          <a:prstGeom prst="rect">
            <a:avLst/>
          </a:prstGeom>
        </p:spPr>
      </p:pic>
      <p:sp>
        <p:nvSpPr>
          <p:cNvPr id="9" name="object 9"/>
          <p:cNvSpPr txBox="1"/>
          <p:nvPr/>
        </p:nvSpPr>
        <p:spPr>
          <a:xfrm>
            <a:off x="4556759" y="3257867"/>
            <a:ext cx="2157095" cy="1283970"/>
          </a:xfrm>
          <a:prstGeom prst="rect">
            <a:avLst/>
          </a:prstGeom>
        </p:spPr>
        <p:txBody>
          <a:bodyPr vert="horz" wrap="square" lIns="0" tIns="40640" rIns="0" bIns="0" rtlCol="0">
            <a:spAutoFit/>
          </a:bodyPr>
          <a:lstStyle/>
          <a:p>
            <a:pPr marL="12065" marR="5080" algn="ctr">
              <a:lnSpc>
                <a:spcPct val="91700"/>
              </a:lnSpc>
              <a:spcBef>
                <a:spcPts val="320"/>
              </a:spcBef>
            </a:pPr>
            <a:r>
              <a:rPr sz="2200" spc="-55" dirty="0">
                <a:solidFill>
                  <a:srgbClr val="FFFFFF"/>
                </a:solidFill>
                <a:latin typeface="Calibri"/>
                <a:cs typeface="Calibri"/>
              </a:rPr>
              <a:t>Test</a:t>
            </a:r>
            <a:r>
              <a:rPr sz="2200" spc="-40" dirty="0">
                <a:solidFill>
                  <a:srgbClr val="FFFFFF"/>
                </a:solidFill>
                <a:latin typeface="Calibri"/>
                <a:cs typeface="Calibri"/>
              </a:rPr>
              <a:t> </a:t>
            </a:r>
            <a:r>
              <a:rPr sz="2200" spc="-5" dirty="0">
                <a:solidFill>
                  <a:srgbClr val="FFFFFF"/>
                </a:solidFill>
                <a:latin typeface="Calibri"/>
                <a:cs typeface="Calibri"/>
              </a:rPr>
              <a:t>of</a:t>
            </a:r>
            <a:r>
              <a:rPr sz="2200" spc="-20" dirty="0">
                <a:solidFill>
                  <a:srgbClr val="FFFFFF"/>
                </a:solidFill>
                <a:latin typeface="Calibri"/>
                <a:cs typeface="Calibri"/>
              </a:rPr>
              <a:t> </a:t>
            </a:r>
            <a:r>
              <a:rPr sz="2200" dirty="0">
                <a:solidFill>
                  <a:srgbClr val="FFFFFF"/>
                </a:solidFill>
                <a:latin typeface="Calibri"/>
                <a:cs typeface="Calibri"/>
              </a:rPr>
              <a:t>each</a:t>
            </a:r>
            <a:r>
              <a:rPr sz="2200" spc="-55" dirty="0">
                <a:solidFill>
                  <a:srgbClr val="FFFFFF"/>
                </a:solidFill>
                <a:latin typeface="Calibri"/>
                <a:cs typeface="Calibri"/>
              </a:rPr>
              <a:t> </a:t>
            </a:r>
            <a:r>
              <a:rPr sz="2200" dirty="0">
                <a:solidFill>
                  <a:srgbClr val="FFFFFF"/>
                </a:solidFill>
                <a:latin typeface="Calibri"/>
                <a:cs typeface="Calibri"/>
              </a:rPr>
              <a:t>model </a:t>
            </a:r>
            <a:r>
              <a:rPr sz="2200" spc="-480" dirty="0">
                <a:solidFill>
                  <a:srgbClr val="FFFFFF"/>
                </a:solidFill>
                <a:latin typeface="Calibri"/>
                <a:cs typeface="Calibri"/>
              </a:rPr>
              <a:t> </a:t>
            </a:r>
            <a:r>
              <a:rPr sz="2200" dirty="0">
                <a:solidFill>
                  <a:srgbClr val="FFFFFF"/>
                </a:solidFill>
                <a:latin typeface="Calibri"/>
                <a:cs typeface="Calibri"/>
              </a:rPr>
              <a:t>with </a:t>
            </a:r>
            <a:r>
              <a:rPr sz="2200" spc="-5" dirty="0">
                <a:solidFill>
                  <a:srgbClr val="FFFFFF"/>
                </a:solidFill>
                <a:latin typeface="Calibri"/>
                <a:cs typeface="Calibri"/>
              </a:rPr>
              <a:t>combinations </a:t>
            </a:r>
            <a:r>
              <a:rPr sz="2200" spc="-484" dirty="0">
                <a:solidFill>
                  <a:srgbClr val="FFFFFF"/>
                </a:solidFill>
                <a:latin typeface="Calibri"/>
                <a:cs typeface="Calibri"/>
              </a:rPr>
              <a:t> </a:t>
            </a:r>
            <a:r>
              <a:rPr sz="2200" spc="-5" dirty="0">
                <a:solidFill>
                  <a:srgbClr val="FFFFFF"/>
                </a:solidFill>
                <a:latin typeface="Calibri"/>
                <a:cs typeface="Calibri"/>
              </a:rPr>
              <a:t>of </a:t>
            </a:r>
            <a:r>
              <a:rPr sz="2200" dirty="0">
                <a:solidFill>
                  <a:srgbClr val="FFFFFF"/>
                </a:solidFill>
                <a:latin typeface="Calibri"/>
                <a:cs typeface="Calibri"/>
              </a:rPr>
              <a:t> </a:t>
            </a:r>
            <a:r>
              <a:rPr sz="2200" spc="-15" dirty="0">
                <a:solidFill>
                  <a:srgbClr val="FFFFFF"/>
                </a:solidFill>
                <a:latin typeface="Calibri"/>
                <a:cs typeface="Calibri"/>
              </a:rPr>
              <a:t>hyperparameters</a:t>
            </a:r>
            <a:endParaRPr sz="2200">
              <a:latin typeface="Calibri"/>
              <a:cs typeface="Calibri"/>
            </a:endParaRPr>
          </a:p>
        </p:txBody>
      </p:sp>
      <p:pic>
        <p:nvPicPr>
          <p:cNvPr id="10" name="object 10"/>
          <p:cNvPicPr/>
          <p:nvPr/>
        </p:nvPicPr>
        <p:blipFill>
          <a:blip r:embed="rId5" cstate="print"/>
          <a:stretch>
            <a:fillRect/>
          </a:stretch>
        </p:blipFill>
        <p:spPr>
          <a:xfrm>
            <a:off x="7109459" y="3606774"/>
            <a:ext cx="556526" cy="647979"/>
          </a:xfrm>
          <a:prstGeom prst="rect">
            <a:avLst/>
          </a:prstGeom>
        </p:spPr>
      </p:pic>
      <p:pic>
        <p:nvPicPr>
          <p:cNvPr id="11" name="object 11"/>
          <p:cNvPicPr/>
          <p:nvPr/>
        </p:nvPicPr>
        <p:blipFill>
          <a:blip r:embed="rId6" cstate="print"/>
          <a:stretch>
            <a:fillRect/>
          </a:stretch>
        </p:blipFill>
        <p:spPr>
          <a:xfrm>
            <a:off x="7853680" y="3169920"/>
            <a:ext cx="2514854" cy="1521713"/>
          </a:xfrm>
          <a:prstGeom prst="rect">
            <a:avLst/>
          </a:prstGeom>
        </p:spPr>
      </p:pic>
      <p:sp>
        <p:nvSpPr>
          <p:cNvPr id="12" name="object 12"/>
          <p:cNvSpPr txBox="1"/>
          <p:nvPr/>
        </p:nvSpPr>
        <p:spPr>
          <a:xfrm>
            <a:off x="8271509" y="3565525"/>
            <a:ext cx="1684655" cy="668020"/>
          </a:xfrm>
          <a:prstGeom prst="rect">
            <a:avLst/>
          </a:prstGeom>
        </p:spPr>
        <p:txBody>
          <a:bodyPr vert="horz" wrap="square" lIns="0" tIns="45720" rIns="0" bIns="0" rtlCol="0">
            <a:spAutoFit/>
          </a:bodyPr>
          <a:lstStyle/>
          <a:p>
            <a:pPr marL="464820" marR="5080" indent="-452755">
              <a:lnSpc>
                <a:spcPts val="2420"/>
              </a:lnSpc>
              <a:spcBef>
                <a:spcPts val="360"/>
              </a:spcBef>
            </a:pPr>
            <a:r>
              <a:rPr sz="2200" spc="-5" dirty="0">
                <a:solidFill>
                  <a:srgbClr val="FFFFFF"/>
                </a:solidFill>
                <a:latin typeface="Calibri"/>
                <a:cs typeface="Calibri"/>
              </a:rPr>
              <a:t>Comparison</a:t>
            </a:r>
            <a:r>
              <a:rPr sz="2200" spc="-85" dirty="0">
                <a:solidFill>
                  <a:srgbClr val="FFFFFF"/>
                </a:solidFill>
                <a:latin typeface="Calibri"/>
                <a:cs typeface="Calibri"/>
              </a:rPr>
              <a:t> </a:t>
            </a:r>
            <a:r>
              <a:rPr sz="2200" spc="-5" dirty="0">
                <a:solidFill>
                  <a:srgbClr val="FFFFFF"/>
                </a:solidFill>
                <a:latin typeface="Calibri"/>
                <a:cs typeface="Calibri"/>
              </a:rPr>
              <a:t>of </a:t>
            </a:r>
            <a:r>
              <a:rPr sz="2200" spc="-480" dirty="0">
                <a:solidFill>
                  <a:srgbClr val="FFFFFF"/>
                </a:solidFill>
                <a:latin typeface="Calibri"/>
                <a:cs typeface="Calibri"/>
              </a:rPr>
              <a:t> </a:t>
            </a:r>
            <a:r>
              <a:rPr sz="2200" spc="-5" dirty="0">
                <a:solidFill>
                  <a:srgbClr val="FFFFFF"/>
                </a:solidFill>
                <a:latin typeface="Calibri"/>
                <a:cs typeface="Calibri"/>
              </a:rPr>
              <a:t>results</a:t>
            </a:r>
            <a:endParaRPr sz="22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16</a:t>
            </a:fld>
            <a:endParaRPr spc="7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217150" cy="374015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Exploratory</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4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analysis</a:t>
            </a:r>
            <a:r>
              <a:rPr sz="2200" spc="10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results:</a:t>
            </a:r>
            <a:endParaRPr sz="2200"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600" spc="-105" dirty="0">
                <a:solidFill>
                  <a:srgbClr val="292929"/>
                </a:solidFill>
                <a:latin typeface="Abadi" panose="020B0604020104020204" pitchFamily="34" charset="0"/>
                <a:cs typeface="Microsoft Sans Serif"/>
              </a:rPr>
              <a:t>Space</a:t>
            </a:r>
            <a:r>
              <a:rPr sz="1600" spc="65" dirty="0">
                <a:solidFill>
                  <a:srgbClr val="292929"/>
                </a:solidFill>
                <a:latin typeface="Abadi" panose="020B0604020104020204" pitchFamily="34" charset="0"/>
                <a:cs typeface="Microsoft Sans Serif"/>
              </a:rPr>
              <a:t> </a:t>
            </a:r>
            <a:r>
              <a:rPr sz="1600" spc="-150" dirty="0">
                <a:solidFill>
                  <a:srgbClr val="292929"/>
                </a:solidFill>
                <a:latin typeface="Abadi" panose="020B0604020104020204" pitchFamily="34" charset="0"/>
                <a:cs typeface="Microsoft Sans Serif"/>
              </a:rPr>
              <a:t>X</a:t>
            </a:r>
            <a:r>
              <a:rPr sz="1600" spc="50" dirty="0">
                <a:solidFill>
                  <a:srgbClr val="292929"/>
                </a:solidFill>
                <a:latin typeface="Abadi" panose="020B0604020104020204" pitchFamily="34" charset="0"/>
                <a:cs typeface="Microsoft Sans Serif"/>
              </a:rPr>
              <a:t> </a:t>
            </a:r>
            <a:r>
              <a:rPr sz="1600" spc="-85" dirty="0">
                <a:solidFill>
                  <a:srgbClr val="292929"/>
                </a:solidFill>
                <a:latin typeface="Abadi" panose="020B0604020104020204" pitchFamily="34" charset="0"/>
                <a:cs typeface="Microsoft Sans Serif"/>
              </a:rPr>
              <a:t>uses</a:t>
            </a:r>
            <a:r>
              <a:rPr sz="1600" spc="65"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4</a:t>
            </a:r>
            <a:r>
              <a:rPr sz="1600" spc="60"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different</a:t>
            </a:r>
            <a:r>
              <a:rPr sz="1600" spc="70"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launch</a:t>
            </a:r>
            <a:r>
              <a:rPr sz="1600" spc="9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sites;</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6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5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launches</a:t>
            </a:r>
            <a:r>
              <a:rPr sz="1600" spc="11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35"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done</a:t>
            </a:r>
            <a:r>
              <a:rPr sz="1600" spc="90"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to</a:t>
            </a:r>
            <a:r>
              <a:rPr sz="1600" spc="5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Space</a:t>
            </a:r>
            <a:r>
              <a:rPr sz="1600" spc="70" dirty="0">
                <a:solidFill>
                  <a:srgbClr val="292929"/>
                </a:solidFill>
                <a:latin typeface="Abadi" panose="020B0604020104020204" pitchFamily="34" charset="0"/>
                <a:cs typeface="Microsoft Sans Serif"/>
              </a:rPr>
              <a:t> </a:t>
            </a:r>
            <a:r>
              <a:rPr sz="1600" spc="-150" dirty="0">
                <a:solidFill>
                  <a:srgbClr val="292929"/>
                </a:solidFill>
                <a:latin typeface="Abadi" panose="020B0604020104020204" pitchFamily="34" charset="0"/>
                <a:cs typeface="Microsoft Sans Serif"/>
              </a:rPr>
              <a:t>X</a:t>
            </a:r>
            <a:r>
              <a:rPr sz="1600" spc="55"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itself</a:t>
            </a:r>
            <a:r>
              <a:rPr sz="1600" spc="8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and</a:t>
            </a:r>
            <a:r>
              <a:rPr sz="1600" spc="70" dirty="0">
                <a:solidFill>
                  <a:srgbClr val="292929"/>
                </a:solidFill>
                <a:latin typeface="Abadi" panose="020B0604020104020204" pitchFamily="34" charset="0"/>
                <a:cs typeface="Microsoft Sans Serif"/>
              </a:rPr>
              <a:t> </a:t>
            </a:r>
            <a:r>
              <a:rPr sz="1600" spc="-114" dirty="0">
                <a:solidFill>
                  <a:srgbClr val="292929"/>
                </a:solidFill>
                <a:latin typeface="Abadi" panose="020B0604020104020204" pitchFamily="34" charset="0"/>
                <a:cs typeface="Microsoft Sans Serif"/>
              </a:rPr>
              <a:t>NASA;</a:t>
            </a:r>
            <a:endParaRPr sz="16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average</a:t>
            </a:r>
            <a:r>
              <a:rPr sz="1600" spc="60"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payload</a:t>
            </a:r>
            <a:r>
              <a:rPr sz="1600" spc="9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6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8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is</a:t>
            </a:r>
            <a:r>
              <a:rPr sz="1600" spc="5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2,928</a:t>
            </a:r>
            <a:r>
              <a:rPr sz="1600" spc="65"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kg;</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60" dirty="0">
                <a:solidFill>
                  <a:srgbClr val="292929"/>
                </a:solidFill>
                <a:latin typeface="Abadi" panose="020B0604020104020204" pitchFamily="34" charset="0"/>
                <a:cs typeface="Microsoft Sans Serif"/>
              </a:rPr>
              <a:t> </a:t>
            </a:r>
            <a:r>
              <a:rPr sz="1600" spc="-95" dirty="0">
                <a:solidFill>
                  <a:srgbClr val="292929"/>
                </a:solidFill>
                <a:latin typeface="Abadi" panose="020B0604020104020204" pitchFamily="34" charset="0"/>
                <a:cs typeface="Microsoft Sans Serif"/>
              </a:rPr>
              <a:t>success</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114"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outcome</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happened</a:t>
            </a:r>
            <a:r>
              <a:rPr sz="1600" spc="9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2015</a:t>
            </a:r>
            <a:r>
              <a:rPr sz="1600" spc="7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fiver</a:t>
            </a:r>
            <a:r>
              <a:rPr sz="1600" spc="85"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year</a:t>
            </a:r>
            <a:r>
              <a:rPr sz="1600" spc="65"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after</a:t>
            </a:r>
            <a:r>
              <a:rPr sz="1600" spc="6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the</a:t>
            </a:r>
            <a:r>
              <a:rPr sz="1600" spc="7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6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launch;</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85" dirty="0">
                <a:solidFill>
                  <a:srgbClr val="292929"/>
                </a:solidFill>
                <a:latin typeface="Abadi" panose="020B0604020104020204" pitchFamily="34" charset="0"/>
                <a:cs typeface="Microsoft Sans Serif"/>
              </a:rPr>
              <a:t>Many</a:t>
            </a:r>
            <a:r>
              <a:rPr sz="1600" spc="10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Falcon</a:t>
            </a:r>
            <a:r>
              <a:rPr sz="1600" spc="90"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9</a:t>
            </a:r>
            <a:r>
              <a:rPr sz="1600" spc="7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7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versions</a:t>
            </a:r>
            <a:r>
              <a:rPr sz="1600" spc="8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40"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successful</a:t>
            </a:r>
            <a:r>
              <a:rPr sz="1600" spc="95"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at</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100"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drone</a:t>
            </a:r>
            <a:r>
              <a:rPr sz="1600" spc="8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ships</a:t>
            </a:r>
            <a:r>
              <a:rPr sz="1600" spc="7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having</a:t>
            </a:r>
            <a:r>
              <a:rPr sz="1600" spc="100"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payload</a:t>
            </a:r>
            <a:r>
              <a:rPr sz="1600" spc="9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above</a:t>
            </a:r>
            <a:r>
              <a:rPr sz="1600" spc="6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the</a:t>
            </a:r>
            <a:r>
              <a:rPr sz="1600" spc="75"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average;</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30" dirty="0">
                <a:solidFill>
                  <a:srgbClr val="292929"/>
                </a:solidFill>
                <a:latin typeface="Abadi" panose="020B0604020104020204" pitchFamily="34" charset="0"/>
                <a:cs typeface="Microsoft Sans Serif"/>
              </a:rPr>
              <a:t>Almost</a:t>
            </a:r>
            <a:r>
              <a:rPr sz="1600" spc="65"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100%</a:t>
            </a:r>
            <a:r>
              <a:rPr sz="1600" spc="8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6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mission</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outcomes</a:t>
            </a:r>
            <a:r>
              <a:rPr sz="1600" spc="9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55"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successful;</a:t>
            </a:r>
            <a:endParaRPr sz="16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600" spc="-75" dirty="0">
                <a:solidFill>
                  <a:srgbClr val="292929"/>
                </a:solidFill>
                <a:latin typeface="Abadi" panose="020B0604020104020204" pitchFamily="34" charset="0"/>
                <a:cs typeface="Microsoft Sans Serif"/>
              </a:rPr>
              <a:t>Two</a:t>
            </a:r>
            <a:r>
              <a:rPr sz="1600" spc="6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8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versions</a:t>
            </a:r>
            <a:r>
              <a:rPr sz="1600" spc="6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failed</a:t>
            </a:r>
            <a:r>
              <a:rPr sz="1600" spc="9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at</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9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drone</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ships</a:t>
            </a:r>
            <a:r>
              <a:rPr sz="1600" spc="7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8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2015:</a:t>
            </a:r>
            <a:r>
              <a:rPr sz="1600" spc="7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5"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B1012</a:t>
            </a:r>
            <a:r>
              <a:rPr sz="1600" spc="7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and</a:t>
            </a:r>
            <a:r>
              <a:rPr sz="1600" spc="75"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5"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B1015;</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number</a:t>
            </a:r>
            <a:r>
              <a:rPr sz="1600" spc="8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8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9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outcomes</a:t>
            </a:r>
            <a:r>
              <a:rPr sz="1600" spc="90" dirty="0">
                <a:solidFill>
                  <a:srgbClr val="292929"/>
                </a:solidFill>
                <a:latin typeface="Abadi" panose="020B0604020104020204" pitchFamily="34" charset="0"/>
                <a:cs typeface="Microsoft Sans Serif"/>
              </a:rPr>
              <a:t> </a:t>
            </a:r>
            <a:r>
              <a:rPr sz="1600" spc="-80" dirty="0">
                <a:solidFill>
                  <a:srgbClr val="292929"/>
                </a:solidFill>
                <a:latin typeface="Abadi" panose="020B0604020104020204" pitchFamily="34" charset="0"/>
                <a:cs typeface="Microsoft Sans Serif"/>
              </a:rPr>
              <a:t>became</a:t>
            </a:r>
            <a:r>
              <a:rPr sz="1600" spc="7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as</a:t>
            </a:r>
            <a:r>
              <a:rPr sz="1600" spc="7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better</a:t>
            </a:r>
            <a:r>
              <a:rPr sz="1600" spc="4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as</a:t>
            </a:r>
            <a:r>
              <a:rPr sz="1600" spc="6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years</a:t>
            </a:r>
            <a:r>
              <a:rPr sz="1600" spc="5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passed.</a:t>
            </a:r>
            <a:endParaRPr sz="1600" dirty="0">
              <a:latin typeface="Abadi" panose="020B0604020104020204" pitchFamily="34" charset="0"/>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17</a:t>
            </a:fld>
            <a:endParaRPr spc="75" dirty="0"/>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latin typeface="Abadi" panose="020B0604020104020204" pitchFamily="34" charset="0"/>
              </a:rPr>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147300" cy="154657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Abadi" panose="020B0604020104020204" pitchFamily="34" charset="0"/>
                <a:cs typeface="Microsoft Sans Serif"/>
              </a:rPr>
              <a:t>Using</a:t>
            </a:r>
            <a:r>
              <a:rPr sz="2200" spc="10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interactive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analyt</a:t>
            </a:r>
            <a:r>
              <a:rPr lang="en-US" sz="2200" spc="-70" dirty="0">
                <a:solidFill>
                  <a:srgbClr val="292929"/>
                </a:solidFill>
                <a:latin typeface="Abadi" panose="020B0604020104020204" pitchFamily="34" charset="0"/>
                <a:cs typeface="Microsoft Sans Serif"/>
              </a:rPr>
              <a:t>ics, it was clear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identify</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9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114"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sites</a:t>
            </a:r>
            <a:r>
              <a:rPr sz="2200" spc="9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use</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in</a:t>
            </a:r>
            <a:endParaRPr sz="2200" dirty="0">
              <a:latin typeface="Abadi" panose="020B0604020104020204" pitchFamily="34" charset="0"/>
              <a:cs typeface="Microsoft Sans Serif"/>
            </a:endParaRPr>
          </a:p>
          <a:p>
            <a:pPr marL="241300">
              <a:lnSpc>
                <a:spcPct val="100000"/>
              </a:lnSpc>
            </a:pPr>
            <a:r>
              <a:rPr sz="2200" spc="-65" dirty="0">
                <a:solidFill>
                  <a:srgbClr val="292929"/>
                </a:solidFill>
                <a:latin typeface="Abadi" panose="020B0604020104020204" pitchFamily="34" charset="0"/>
                <a:cs typeface="Microsoft Sans Serif"/>
              </a:rPr>
              <a:t>safety</a:t>
            </a:r>
            <a:r>
              <a:rPr sz="2200" spc="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places,</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near</a:t>
            </a:r>
            <a:r>
              <a:rPr sz="2200" spc="8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sea,</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8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example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4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good</a:t>
            </a:r>
            <a:r>
              <a:rPr sz="2200" spc="8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logistic</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infrastructure</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around</a:t>
            </a:r>
            <a:r>
              <a:rPr lang="en-US" sz="2200" spc="-55" dirty="0">
                <a:solidFill>
                  <a:srgbClr val="292929"/>
                </a:solidFill>
                <a:latin typeface="Abadi" panose="020B0604020104020204" pitchFamily="34" charset="0"/>
                <a:cs typeface="Microsoft Sans Serif"/>
              </a:rPr>
              <a:t> such as railways and proximity to highway</a:t>
            </a:r>
            <a:r>
              <a:rPr sz="2200" spc="-55" dirty="0">
                <a:solidFill>
                  <a:srgbClr val="292929"/>
                </a:solidFill>
                <a:latin typeface="Abadi" panose="020B0604020104020204" pitchFamily="34" charset="0"/>
                <a:cs typeface="Microsoft Sans Serif"/>
              </a:rPr>
              <a:t>.</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Most</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happens</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at</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east</a:t>
            </a:r>
            <a:r>
              <a:rPr sz="2200" spc="9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cost</a:t>
            </a:r>
            <a:r>
              <a:rPr sz="2200" spc="8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sites.</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pic>
        <p:nvPicPr>
          <p:cNvPr id="4" name="object 4"/>
          <p:cNvPicPr/>
          <p:nvPr/>
        </p:nvPicPr>
        <p:blipFill>
          <a:blip r:embed="rId2" cstate="print"/>
          <a:stretch>
            <a:fillRect/>
          </a:stretch>
        </p:blipFill>
        <p:spPr>
          <a:xfrm>
            <a:off x="985519" y="3517900"/>
            <a:ext cx="4038600" cy="2435860"/>
          </a:xfrm>
          <a:prstGeom prst="rect">
            <a:avLst/>
          </a:prstGeom>
        </p:spPr>
      </p:pic>
      <p:pic>
        <p:nvPicPr>
          <p:cNvPr id="5" name="object 5"/>
          <p:cNvPicPr/>
          <p:nvPr/>
        </p:nvPicPr>
        <p:blipFill>
          <a:blip r:embed="rId3" cstate="print"/>
          <a:stretch>
            <a:fillRect/>
          </a:stretch>
        </p:blipFill>
        <p:spPr>
          <a:xfrm>
            <a:off x="6972300" y="3497579"/>
            <a:ext cx="4038600" cy="245618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18</a:t>
            </a:fld>
            <a:endParaRPr spc="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6800" y="1447800"/>
            <a:ext cx="6859270"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Predictive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Analysis</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showed</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Decision</a:t>
            </a:r>
            <a:r>
              <a:rPr sz="2200" spc="9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Tree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Classifier </a:t>
            </a:r>
            <a:r>
              <a:rPr sz="2200" spc="-5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predict</a:t>
            </a:r>
            <a:r>
              <a:rPr sz="2200" spc="8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landings,</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having </a:t>
            </a:r>
            <a:r>
              <a:rPr sz="2200" spc="-57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accuracy</a:t>
            </a:r>
            <a:r>
              <a:rPr sz="2200" spc="-10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 </a:t>
            </a:r>
            <a:r>
              <a:rPr sz="2200" spc="70" dirty="0">
                <a:solidFill>
                  <a:srgbClr val="292929"/>
                </a:solidFill>
                <a:latin typeface="Abadi" panose="020B0604020104020204" pitchFamily="34" charset="0"/>
                <a:cs typeface="Microsoft Sans Serif"/>
              </a:rPr>
              <a:t>87% </a:t>
            </a:r>
            <a:r>
              <a:rPr sz="2200" spc="-70" dirty="0">
                <a:solidFill>
                  <a:srgbClr val="292929"/>
                </a:solidFill>
                <a:latin typeface="Abadi" panose="020B0604020104020204" pitchFamily="34" charset="0"/>
                <a:cs typeface="Microsoft Sans Serif"/>
              </a:rPr>
              <a:t>and </a:t>
            </a:r>
            <a:r>
              <a:rPr sz="2200" spc="-110" dirty="0">
                <a:solidFill>
                  <a:srgbClr val="292929"/>
                </a:solidFill>
                <a:latin typeface="Abadi" panose="020B0604020104020204" pitchFamily="34" charset="0"/>
                <a:cs typeface="Microsoft Sans Serif"/>
              </a:rPr>
              <a:t>accuracy</a:t>
            </a:r>
            <a:r>
              <a:rPr sz="2200" spc="3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 </a:t>
            </a:r>
            <a:r>
              <a:rPr sz="2200" spc="-15" dirty="0">
                <a:solidFill>
                  <a:srgbClr val="292929"/>
                </a:solidFill>
                <a:latin typeface="Abadi" panose="020B0604020104020204" pitchFamily="34" charset="0"/>
                <a:cs typeface="Microsoft Sans Serif"/>
              </a:rPr>
              <a:t>test </a:t>
            </a:r>
            <a:r>
              <a:rPr sz="2200" spc="-45" dirty="0">
                <a:solidFill>
                  <a:srgbClr val="292929"/>
                </a:solidFill>
                <a:latin typeface="Abadi" panose="020B0604020104020204" pitchFamily="34" charset="0"/>
                <a:cs typeface="Microsoft Sans Serif"/>
              </a:rPr>
              <a:t>data over </a:t>
            </a:r>
            <a:r>
              <a:rPr sz="2200" spc="-4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94%.</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latin typeface="Abadi" panose="020B0604020104020204" pitchFamily="34" charset="0"/>
              </a:rPr>
              <a:t>Results</a:t>
            </a:r>
          </a:p>
        </p:txBody>
      </p:sp>
      <p:pic>
        <p:nvPicPr>
          <p:cNvPr id="4" name="object 4"/>
          <p:cNvPicPr/>
          <p:nvPr/>
        </p:nvPicPr>
        <p:blipFill>
          <a:blip r:embed="rId2" cstate="print"/>
          <a:stretch>
            <a:fillRect/>
          </a:stretch>
        </p:blipFill>
        <p:spPr>
          <a:xfrm>
            <a:off x="2743200" y="2667001"/>
            <a:ext cx="6324600" cy="369357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19</a:t>
            </a:fld>
            <a:endParaRPr spc="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589" y="1952001"/>
            <a:ext cx="2542540" cy="3104515"/>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Executive</a:t>
            </a:r>
            <a:r>
              <a:rPr sz="2200" spc="4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Summary</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20" dirty="0">
                <a:solidFill>
                  <a:srgbClr val="292929"/>
                </a:solidFill>
                <a:latin typeface="Abadi" panose="020B0604020104020204" pitchFamily="34" charset="0"/>
                <a:cs typeface="Microsoft Sans Serif"/>
              </a:rPr>
              <a:t>Introduction</a:t>
            </a:r>
            <a:endParaRPr sz="2200" dirty="0">
              <a:latin typeface="Abadi" panose="020B0604020104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25" dirty="0">
                <a:solidFill>
                  <a:srgbClr val="292929"/>
                </a:solidFill>
                <a:latin typeface="Abadi" panose="020B0604020104020204" pitchFamily="34" charset="0"/>
                <a:cs typeface="Microsoft Sans Serif"/>
              </a:rPr>
              <a:t>Methodology</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00" dirty="0">
                <a:solidFill>
                  <a:srgbClr val="292929"/>
                </a:solidFill>
                <a:latin typeface="Abadi" panose="020B0604020104020204" pitchFamily="34" charset="0"/>
                <a:cs typeface="Microsoft Sans Serif"/>
              </a:rPr>
              <a:t>Results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80" dirty="0">
                <a:solidFill>
                  <a:srgbClr val="292929"/>
                </a:solidFill>
                <a:latin typeface="Abadi" panose="020B0604020104020204" pitchFamily="34" charset="0"/>
                <a:cs typeface="Microsoft Sans Serif"/>
              </a:rPr>
              <a:t>Conclusion</a:t>
            </a:r>
            <a:endParaRPr sz="2200" dirty="0">
              <a:latin typeface="Abadi" panose="020B0604020104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Appendix</a:t>
            </a:r>
            <a:endParaRPr sz="2200" dirty="0">
              <a:latin typeface="Abadi" panose="020B0604020104020204" pitchFamily="34" charset="0"/>
              <a:cs typeface="Microsoft Sans Serif"/>
            </a:endParaRP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94" y="418528"/>
            <a:ext cx="1461770" cy="589915"/>
          </a:xfrm>
          <a:prstGeom prst="rect">
            <a:avLst/>
          </a:prstGeom>
        </p:spPr>
        <p:txBody>
          <a:bodyPr vert="horz" wrap="square" lIns="0" tIns="12700" rIns="0" bIns="0" rtlCol="0">
            <a:spAutoFit/>
          </a:bodyPr>
          <a:lstStyle/>
          <a:p>
            <a:pPr marL="12700">
              <a:lnSpc>
                <a:spcPct val="100000"/>
              </a:lnSpc>
              <a:spcBef>
                <a:spcPts val="100"/>
              </a:spcBef>
            </a:pPr>
            <a:r>
              <a:rPr spc="-55" dirty="0">
                <a:latin typeface="Abadi" panose="020B0604020104020204" pitchFamily="34" charset="0"/>
              </a:rPr>
              <a:t>Out</a:t>
            </a:r>
            <a:r>
              <a:rPr spc="-45" dirty="0">
                <a:latin typeface="Abadi" panose="020B0604020104020204" pitchFamily="34" charset="0"/>
              </a:rPr>
              <a:t>l</a:t>
            </a:r>
            <a:r>
              <a:rPr spc="-20" dirty="0">
                <a:latin typeface="Abadi" panose="020B0604020104020204" pitchFamily="34" charset="0"/>
              </a:rPr>
              <a:t>i</a:t>
            </a:r>
            <a:r>
              <a:rPr spc="-55" dirty="0">
                <a:latin typeface="Abadi" panose="020B0604020104020204" pitchFamily="34" charset="0"/>
              </a:rPr>
              <a:t>n</a:t>
            </a:r>
            <a:r>
              <a:rPr spc="-210" dirty="0">
                <a:latin typeface="Abadi" panose="020B0604020104020204" pitchFamily="34" charset="0"/>
              </a:rPr>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600" y="4380643"/>
            <a:ext cx="9347200" cy="172338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Abadi" panose="020B0604020104020204" pitchFamily="34" charset="0"/>
                <a:cs typeface="Microsoft Sans Serif"/>
              </a:rPr>
              <a:t>According</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plot</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verify</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5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launch</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site</a:t>
            </a:r>
            <a:endParaRPr sz="2200" dirty="0">
              <a:latin typeface="Abadi" panose="020B0604020104020204" pitchFamily="34" charset="0"/>
              <a:cs typeface="Microsoft Sans Serif"/>
            </a:endParaRPr>
          </a:p>
          <a:p>
            <a:pPr marL="241300">
              <a:lnSpc>
                <a:spcPct val="100000"/>
              </a:lnSpc>
              <a:spcBef>
                <a:spcPts val="5"/>
              </a:spcBef>
            </a:pPr>
            <a:r>
              <a:rPr sz="2200" spc="-60" dirty="0">
                <a:solidFill>
                  <a:srgbClr val="292929"/>
                </a:solidFill>
                <a:latin typeface="Abadi" panose="020B0604020104020204" pitchFamily="34" charset="0"/>
                <a:cs typeface="Microsoft Sans Serif"/>
              </a:rPr>
              <a:t>is</a:t>
            </a:r>
            <a:r>
              <a:rPr sz="2200" spc="75" dirty="0">
                <a:solidFill>
                  <a:srgbClr val="292929"/>
                </a:solidFill>
                <a:latin typeface="Abadi" panose="020B0604020104020204" pitchFamily="34" charset="0"/>
                <a:cs typeface="Microsoft Sans Serif"/>
              </a:rPr>
              <a:t> </a:t>
            </a:r>
            <a:r>
              <a:rPr sz="2200" spc="-160" dirty="0">
                <a:solidFill>
                  <a:srgbClr val="292929"/>
                </a:solidFill>
                <a:latin typeface="Abadi" panose="020B0604020104020204" pitchFamily="34" charset="0"/>
                <a:cs typeface="Microsoft Sans Serif"/>
              </a:rPr>
              <a:t>CCAF5</a:t>
            </a:r>
            <a:r>
              <a:rPr sz="2200" spc="85"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SLC</a:t>
            </a:r>
            <a:r>
              <a:rPr sz="2200" spc="9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40,</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most</a:t>
            </a:r>
            <a:r>
              <a:rPr sz="2200" spc="6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recent</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13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lang="en-US" sz="2200" spc="-85" dirty="0">
                <a:solidFill>
                  <a:srgbClr val="292929"/>
                </a:solidFill>
                <a:latin typeface="Abadi" panose="020B0604020104020204" pitchFamily="34" charset="0"/>
                <a:cs typeface="Microsoft Sans Serif"/>
              </a:rPr>
              <a:t>Following closely are</a:t>
            </a:r>
            <a:r>
              <a:rPr sz="2200" spc="6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VAFB</a:t>
            </a:r>
            <a:r>
              <a:rPr sz="2200" spc="7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SLC</a:t>
            </a:r>
            <a:r>
              <a:rPr sz="2200" spc="9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4E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KSC</a:t>
            </a:r>
            <a:r>
              <a:rPr sz="2200" spc="-225" dirty="0">
                <a:solidFill>
                  <a:srgbClr val="292929"/>
                </a:solidFill>
                <a:latin typeface="Abadi" panose="020B0604020104020204" pitchFamily="34" charset="0"/>
                <a:cs typeface="Microsoft Sans Serif"/>
              </a:rPr>
              <a:t> </a:t>
            </a:r>
            <a:r>
              <a:rPr sz="2200" spc="-204" dirty="0">
                <a:solidFill>
                  <a:srgbClr val="292929"/>
                </a:solidFill>
                <a:latin typeface="Abadi" panose="020B0604020104020204" pitchFamily="34" charset="0"/>
                <a:cs typeface="Microsoft Sans Serif"/>
              </a:rPr>
              <a:t>LC</a:t>
            </a:r>
            <a:r>
              <a:rPr sz="2200" spc="114"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39A;</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35" dirty="0">
                <a:solidFill>
                  <a:srgbClr val="292929"/>
                </a:solidFill>
                <a:latin typeface="Abadi" panose="020B0604020104020204" pitchFamily="34" charset="0"/>
                <a:cs typeface="Microsoft Sans Serif"/>
              </a:rPr>
              <a:t>It’s</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also</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general</a:t>
            </a:r>
            <a:r>
              <a:rPr sz="2200" spc="7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improved</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time.</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6026785"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latin typeface="Abadi" panose="020B0604020104020204" pitchFamily="34" charset="0"/>
              </a:rPr>
              <a:t>Number</a:t>
            </a:r>
            <a:r>
              <a:rPr spc="130" dirty="0"/>
              <a:t> </a:t>
            </a:r>
            <a:r>
              <a:rPr spc="-180" dirty="0"/>
              <a:t>vs.</a:t>
            </a:r>
            <a:r>
              <a:rPr spc="114" dirty="0"/>
              <a:t> </a:t>
            </a:r>
            <a:r>
              <a:rPr spc="-160" dirty="0"/>
              <a:t>Launch</a:t>
            </a:r>
            <a:r>
              <a:rPr spc="150" dirty="0"/>
              <a:t> </a:t>
            </a:r>
            <a:r>
              <a:rPr spc="-130" dirty="0"/>
              <a:t>Site</a:t>
            </a:r>
          </a:p>
        </p:txBody>
      </p:sp>
      <p:pic>
        <p:nvPicPr>
          <p:cNvPr id="4" name="object 4"/>
          <p:cNvPicPr/>
          <p:nvPr/>
        </p:nvPicPr>
        <p:blipFill>
          <a:blip r:embed="rId2" cstate="print"/>
          <a:stretch>
            <a:fillRect/>
          </a:stretch>
        </p:blipFill>
        <p:spPr>
          <a:xfrm>
            <a:off x="769619" y="1384299"/>
            <a:ext cx="10576560" cy="29963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21</a:t>
            </a:fld>
            <a:endParaRPr spc="7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558442"/>
            <a:ext cx="10083800" cy="1208023"/>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9,000kg</a:t>
            </a:r>
            <a:r>
              <a:rPr lang="en-US" sz="2200" spc="95"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have</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excellent</a:t>
            </a:r>
            <a:r>
              <a:rPr sz="2200" spc="10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lang="en-US" sz="2200" dirty="0">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rate</a:t>
            </a:r>
            <a:r>
              <a:rPr lang="en-US" sz="2200" spc="-55" dirty="0">
                <a:solidFill>
                  <a:srgbClr val="292929"/>
                </a:solidFill>
                <a:latin typeface="Abadi" panose="020B0604020104020204" pitchFamily="34" charset="0"/>
                <a:cs typeface="Microsoft Sans Serif"/>
              </a:rPr>
              <a:t>s</a:t>
            </a:r>
            <a:r>
              <a:rPr sz="2200" spc="-55" dirty="0">
                <a:solidFill>
                  <a:srgbClr val="292929"/>
                </a:solidFill>
                <a:latin typeface="Abadi" panose="020B0604020104020204" pitchFamily="34" charset="0"/>
                <a:cs typeface="Microsoft Sans Serif"/>
              </a:rPr>
              <a:t>;</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12,000kg</a:t>
            </a:r>
            <a:r>
              <a:rPr sz="2200" spc="9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85" dirty="0">
                <a:solidFill>
                  <a:srgbClr val="292929"/>
                </a:solidFill>
                <a:latin typeface="Abadi" panose="020B0604020104020204" pitchFamily="34" charset="0"/>
                <a:cs typeface="Microsoft Sans Serif"/>
              </a:rPr>
              <a:t> </a:t>
            </a:r>
            <a:r>
              <a:rPr lang="en-US" sz="2200" spc="-45" dirty="0">
                <a:solidFill>
                  <a:srgbClr val="292929"/>
                </a:solidFill>
                <a:latin typeface="Abadi" panose="020B0604020104020204" pitchFamily="34" charset="0"/>
                <a:cs typeface="Microsoft Sans Serif"/>
              </a:rPr>
              <a:t>more suited for</a:t>
            </a:r>
            <a:r>
              <a:rPr sz="2200" spc="75"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CCAFS</a:t>
            </a:r>
            <a:r>
              <a:rPr sz="2200" spc="8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SLC</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40</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KSC</a:t>
            </a:r>
            <a:r>
              <a:rPr sz="2200" spc="90" dirty="0">
                <a:solidFill>
                  <a:srgbClr val="292929"/>
                </a:solidFill>
                <a:latin typeface="Abadi" panose="020B0604020104020204" pitchFamily="34" charset="0"/>
                <a:cs typeface="Microsoft Sans Serif"/>
              </a:rPr>
              <a:t> </a:t>
            </a:r>
            <a:r>
              <a:rPr sz="2200" spc="-204" dirty="0">
                <a:solidFill>
                  <a:srgbClr val="292929"/>
                </a:solidFill>
                <a:latin typeface="Abadi" panose="020B0604020104020204" pitchFamily="34" charset="0"/>
                <a:cs typeface="Microsoft Sans Serif"/>
              </a:rPr>
              <a:t>LC</a:t>
            </a:r>
            <a:endParaRPr sz="2200" dirty="0">
              <a:latin typeface="Abadi" panose="020B0604020104020204" pitchFamily="34" charset="0"/>
              <a:cs typeface="Microsoft Sans Serif"/>
            </a:endParaRPr>
          </a:p>
          <a:p>
            <a:pPr marL="241300">
              <a:lnSpc>
                <a:spcPct val="100000"/>
              </a:lnSpc>
            </a:pPr>
            <a:r>
              <a:rPr sz="2200" spc="30" dirty="0">
                <a:solidFill>
                  <a:srgbClr val="292929"/>
                </a:solidFill>
                <a:latin typeface="Abadi" panose="020B0604020104020204" pitchFamily="34" charset="0"/>
                <a:cs typeface="Microsoft Sans Serif"/>
              </a:rPr>
              <a:t>39A</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5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sites.</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4732655"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latin typeface="Abadi" panose="020B0604020104020204" pitchFamily="34" charset="0"/>
              </a:rPr>
              <a:t>vs</a:t>
            </a:r>
            <a:r>
              <a:rPr spc="-180" dirty="0"/>
              <a:t>.</a:t>
            </a:r>
            <a:r>
              <a:rPr spc="105" dirty="0"/>
              <a:t> </a:t>
            </a:r>
            <a:r>
              <a:rPr spc="-160" dirty="0"/>
              <a:t>Launch</a:t>
            </a:r>
            <a:r>
              <a:rPr spc="95" dirty="0"/>
              <a:t> </a:t>
            </a:r>
            <a:r>
              <a:rPr spc="-130" dirty="0"/>
              <a:t>Site</a:t>
            </a:r>
          </a:p>
        </p:txBody>
      </p:sp>
      <p:pic>
        <p:nvPicPr>
          <p:cNvPr id="4" name="object 4"/>
          <p:cNvPicPr/>
          <p:nvPr/>
        </p:nvPicPr>
        <p:blipFill>
          <a:blip r:embed="rId2" cstate="print"/>
          <a:stretch>
            <a:fillRect/>
          </a:stretch>
        </p:blipFill>
        <p:spPr>
          <a:xfrm>
            <a:off x="756919" y="1361439"/>
            <a:ext cx="10678160" cy="298196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22</a:t>
            </a:fld>
            <a:endParaRPr spc="7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84997"/>
            <a:ext cx="5565140" cy="359346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biggest</a:t>
            </a:r>
            <a:r>
              <a:rPr sz="2200" spc="8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rates</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happens</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orbits:</a:t>
            </a:r>
            <a:endParaRPr sz="2200" dirty="0">
              <a:latin typeface="Abadi" panose="020B0604020104020204" pitchFamily="34" charset="0"/>
              <a:cs typeface="Microsoft Sans Serif"/>
            </a:endParaRPr>
          </a:p>
          <a:p>
            <a:pPr marL="698500" lvl="1" indent="-228600">
              <a:lnSpc>
                <a:spcPct val="100000"/>
              </a:lnSpc>
              <a:spcBef>
                <a:spcPts val="1445"/>
              </a:spcBef>
              <a:buFont typeface="Arial MT"/>
              <a:buChar char="•"/>
              <a:tabLst>
                <a:tab pos="697865" algn="l"/>
                <a:tab pos="698500" algn="l"/>
              </a:tabLst>
            </a:pPr>
            <a:r>
              <a:rPr sz="1800" spc="-100" dirty="0">
                <a:solidFill>
                  <a:srgbClr val="292929"/>
                </a:solidFill>
                <a:latin typeface="Abadi" panose="020B0604020104020204" pitchFamily="34" charset="0"/>
                <a:cs typeface="Microsoft Sans Serif"/>
              </a:rPr>
              <a:t>ES-L1;</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90" dirty="0">
                <a:solidFill>
                  <a:srgbClr val="292929"/>
                </a:solidFill>
                <a:latin typeface="Abadi" panose="020B0604020104020204" pitchFamily="34" charset="0"/>
                <a:cs typeface="Microsoft Sans Serif"/>
              </a:rPr>
              <a:t>GEO;</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65" dirty="0">
                <a:solidFill>
                  <a:srgbClr val="292929"/>
                </a:solidFill>
                <a:latin typeface="Abadi" panose="020B0604020104020204" pitchFamily="34" charset="0"/>
                <a:cs typeface="Microsoft Sans Serif"/>
              </a:rPr>
              <a:t>HE</a:t>
            </a:r>
            <a:r>
              <a:rPr sz="1800" spc="-180" dirty="0">
                <a:solidFill>
                  <a:srgbClr val="292929"/>
                </a:solidFill>
                <a:latin typeface="Abadi" panose="020B0604020104020204" pitchFamily="34" charset="0"/>
                <a:cs typeface="Microsoft Sans Serif"/>
              </a:rPr>
              <a:t>O</a:t>
            </a:r>
            <a:r>
              <a:rPr sz="1800" spc="-90" dirty="0">
                <a:solidFill>
                  <a:srgbClr val="292929"/>
                </a:solidFill>
                <a:latin typeface="Abadi" panose="020B0604020104020204" pitchFamily="34" charset="0"/>
                <a:cs typeface="Microsoft Sans Serif"/>
              </a:rPr>
              <a:t>;</a:t>
            </a:r>
            <a:r>
              <a:rPr sz="1800" spc="4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800" spc="-185" dirty="0">
                <a:solidFill>
                  <a:srgbClr val="292929"/>
                </a:solidFill>
                <a:latin typeface="Abadi" panose="020B0604020104020204" pitchFamily="34" charset="0"/>
                <a:cs typeface="Microsoft Sans Serif"/>
              </a:rPr>
              <a:t>SSO.</a:t>
            </a:r>
            <a:endParaRPr sz="1800" dirty="0">
              <a:latin typeface="Abadi" panose="020B0604020104020204" pitchFamily="34" charset="0"/>
              <a:cs typeface="Microsoft Sans Serif"/>
            </a:endParaRPr>
          </a:p>
          <a:p>
            <a:pPr marL="241300" indent="-228600">
              <a:lnSpc>
                <a:spcPct val="100000"/>
              </a:lnSpc>
              <a:spcBef>
                <a:spcPts val="1360"/>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Followed</a:t>
            </a:r>
            <a:r>
              <a:rPr sz="2200" spc="5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by:</a:t>
            </a:r>
            <a:endParaRPr sz="2200"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800" spc="-145" dirty="0">
                <a:solidFill>
                  <a:srgbClr val="292929"/>
                </a:solidFill>
                <a:latin typeface="Abadi" panose="020B0604020104020204" pitchFamily="34" charset="0"/>
                <a:cs typeface="Microsoft Sans Serif"/>
              </a:rPr>
              <a:t>VLEO</a:t>
            </a:r>
            <a:r>
              <a:rPr sz="1800" spc="4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(above</a:t>
            </a:r>
            <a:r>
              <a:rPr sz="1800" spc="4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80%);</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25" dirty="0">
                <a:solidFill>
                  <a:srgbClr val="292929"/>
                </a:solidFill>
                <a:latin typeface="Abadi" panose="020B0604020104020204" pitchFamily="34" charset="0"/>
                <a:cs typeface="Microsoft Sans Serif"/>
              </a:rPr>
              <a:t>LFO</a:t>
            </a:r>
            <a:r>
              <a:rPr sz="1800" spc="2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(above</a:t>
            </a:r>
            <a:r>
              <a:rPr sz="1800" spc="3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70%).</a:t>
            </a:r>
            <a:endParaRPr sz="18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5542280" cy="589915"/>
          </a:xfrm>
          <a:prstGeom prst="rect">
            <a:avLst/>
          </a:prstGeom>
        </p:spPr>
        <p:txBody>
          <a:bodyPr vert="horz" wrap="square" lIns="0" tIns="12700" rIns="0" bIns="0" rtlCol="0">
            <a:spAutoFit/>
          </a:bodyPr>
          <a:lstStyle/>
          <a:p>
            <a:pPr marL="12700">
              <a:lnSpc>
                <a:spcPct val="100000"/>
              </a:lnSpc>
              <a:spcBef>
                <a:spcPts val="100"/>
              </a:spcBef>
            </a:pPr>
            <a:r>
              <a:rPr spc="-250" dirty="0">
                <a:latin typeface="Abadi" panose="020B0604020104020204" pitchFamily="34" charset="0"/>
              </a:rPr>
              <a:t>Success</a:t>
            </a:r>
            <a:r>
              <a:rPr spc="120" dirty="0"/>
              <a:t> </a:t>
            </a:r>
            <a:r>
              <a:rPr spc="-210" dirty="0"/>
              <a:t>Rate</a:t>
            </a:r>
            <a:r>
              <a:rPr spc="125" dirty="0"/>
              <a:t> </a:t>
            </a:r>
            <a:r>
              <a:rPr spc="-180" dirty="0"/>
              <a:t>vs.</a:t>
            </a:r>
            <a:r>
              <a:rPr spc="125" dirty="0"/>
              <a:t> </a:t>
            </a:r>
            <a:r>
              <a:rPr spc="-10" dirty="0"/>
              <a:t>Orbit</a:t>
            </a:r>
            <a:r>
              <a:rPr spc="114" dirty="0"/>
              <a:t> </a:t>
            </a:r>
            <a:r>
              <a:rPr spc="-185" dirty="0"/>
              <a:t>Type</a:t>
            </a:r>
          </a:p>
        </p:txBody>
      </p:sp>
      <p:pic>
        <p:nvPicPr>
          <p:cNvPr id="4" name="object 4"/>
          <p:cNvPicPr/>
          <p:nvPr/>
        </p:nvPicPr>
        <p:blipFill>
          <a:blip r:embed="rId2" cstate="print"/>
          <a:stretch>
            <a:fillRect/>
          </a:stretch>
        </p:blipFill>
        <p:spPr>
          <a:xfrm>
            <a:off x="6414134" y="1869438"/>
            <a:ext cx="4871085" cy="376936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23</a:t>
            </a:fld>
            <a:endParaRPr spc="7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2511" y="4657404"/>
            <a:ext cx="9236075" cy="1386918"/>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Apparently,</a:t>
            </a:r>
            <a:r>
              <a:rPr sz="2200" spc="7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improved</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time</a:t>
            </a:r>
            <a:r>
              <a:rPr sz="2200" spc="55" dirty="0">
                <a:solidFill>
                  <a:srgbClr val="292929"/>
                </a:solidFill>
                <a:latin typeface="Abadi" panose="020B0604020104020204" pitchFamily="34" charset="0"/>
                <a:cs typeface="Microsoft Sans Serif"/>
              </a:rPr>
              <a:t> </a:t>
            </a:r>
            <a:r>
              <a:rPr lang="en-US" sz="2200" spc="45" dirty="0">
                <a:solidFill>
                  <a:srgbClr val="292929"/>
                </a:solidFill>
                <a:latin typeface="Abadi" panose="020B0604020104020204" pitchFamily="34" charset="0"/>
                <a:cs typeface="Microsoft Sans Serif"/>
              </a:rPr>
              <a:t>on</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all</a:t>
            </a:r>
            <a:r>
              <a:rPr sz="2200" spc="6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orbits;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80" dirty="0">
                <a:solidFill>
                  <a:srgbClr val="292929"/>
                </a:solidFill>
                <a:latin typeface="Abadi" panose="020B0604020104020204" pitchFamily="34" charset="0"/>
                <a:cs typeface="Microsoft Sans Serif"/>
              </a:rPr>
              <a:t>VLEO</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8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5" dirty="0">
                <a:solidFill>
                  <a:srgbClr val="292929"/>
                </a:solidFill>
                <a:latin typeface="Abadi" panose="020B0604020104020204" pitchFamily="34" charset="0"/>
                <a:cs typeface="Microsoft Sans Serif"/>
              </a:rPr>
              <a:t> </a:t>
            </a:r>
            <a:r>
              <a:rPr lang="en-US" sz="2200" spc="75" dirty="0">
                <a:solidFill>
                  <a:srgbClr val="292929"/>
                </a:solidFill>
                <a:latin typeface="Abadi" panose="020B0604020104020204" pitchFamily="34" charset="0"/>
                <a:cs typeface="Microsoft Sans Serif"/>
              </a:rPr>
              <a:t>like </a:t>
            </a:r>
            <a:r>
              <a:rPr sz="2200" spc="-145" dirty="0">
                <a:solidFill>
                  <a:srgbClr val="292929"/>
                </a:solidFill>
                <a:latin typeface="Abadi" panose="020B0604020104020204" pitchFamily="34" charset="0"/>
                <a:cs typeface="Microsoft Sans Serif"/>
              </a:rPr>
              <a:t>a</a:t>
            </a:r>
            <a:r>
              <a:rPr sz="2200" spc="6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new</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business</a:t>
            </a:r>
            <a:r>
              <a:rPr sz="2200" spc="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opportunity,</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due</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lang="en-US" sz="2200" spc="40" dirty="0">
                <a:solidFill>
                  <a:srgbClr val="292929"/>
                </a:solidFill>
                <a:latin typeface="Abadi" panose="020B0604020104020204" pitchFamily="34" charset="0"/>
                <a:cs typeface="Microsoft Sans Serif"/>
              </a:rPr>
              <a:t> the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recent</a:t>
            </a:r>
            <a:r>
              <a:rPr sz="2200" spc="9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increase</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its</a:t>
            </a:r>
            <a:r>
              <a:rPr lang="en-US" sz="2200" dirty="0">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frequency.</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5824220"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latin typeface="Abadi" panose="020B0604020104020204" pitchFamily="34" charset="0"/>
              </a:rPr>
              <a:t>Number</a:t>
            </a:r>
            <a:r>
              <a:rPr spc="130" dirty="0"/>
              <a:t> </a:t>
            </a:r>
            <a:r>
              <a:rPr spc="-180" dirty="0"/>
              <a:t>vs.</a:t>
            </a:r>
            <a:r>
              <a:rPr spc="120" dirty="0"/>
              <a:t> </a:t>
            </a:r>
            <a:r>
              <a:rPr spc="-10" dirty="0"/>
              <a:t>Orbit</a:t>
            </a:r>
            <a:r>
              <a:rPr spc="145" dirty="0"/>
              <a:t> </a:t>
            </a:r>
            <a:r>
              <a:rPr spc="-185" dirty="0"/>
              <a:t>Type</a:t>
            </a:r>
          </a:p>
        </p:txBody>
      </p:sp>
      <p:pic>
        <p:nvPicPr>
          <p:cNvPr id="4" name="object 4"/>
          <p:cNvPicPr/>
          <p:nvPr/>
        </p:nvPicPr>
        <p:blipFill>
          <a:blip r:embed="rId2" cstate="print"/>
          <a:stretch>
            <a:fillRect/>
          </a:stretch>
        </p:blipFill>
        <p:spPr>
          <a:xfrm>
            <a:off x="537443" y="1643060"/>
            <a:ext cx="10688320" cy="315754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24</a:t>
            </a:fld>
            <a:endParaRPr spc="7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259260"/>
            <a:ext cx="9758680" cy="1906291"/>
          </a:xfrm>
          <a:prstGeom prst="rect">
            <a:avLst/>
          </a:prstGeom>
        </p:spPr>
        <p:txBody>
          <a:bodyPr vert="horz" wrap="square" lIns="0" tIns="191135" rIns="0" bIns="0" rtlCol="0">
            <a:spAutoFit/>
          </a:bodyPr>
          <a:lstStyle/>
          <a:p>
            <a:pPr marL="241300" indent="-228600">
              <a:lnSpc>
                <a:spcPct val="100000"/>
              </a:lnSpc>
              <a:spcBef>
                <a:spcPts val="1505"/>
              </a:spcBef>
              <a:buFont typeface="Arial MT"/>
              <a:buChar char="•"/>
              <a:tabLst>
                <a:tab pos="240665" algn="l"/>
                <a:tab pos="241300" algn="l"/>
              </a:tabLst>
            </a:pPr>
            <a:r>
              <a:rPr sz="2200" spc="-40" dirty="0">
                <a:solidFill>
                  <a:srgbClr val="292929"/>
                </a:solidFill>
                <a:latin typeface="Abadi" panose="020B0604020104020204" pitchFamily="34" charset="0"/>
                <a:cs typeface="Microsoft Sans Serif"/>
              </a:rPr>
              <a:t>Apparently,</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there</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is</a:t>
            </a:r>
            <a:r>
              <a:rPr sz="2200" spc="9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no</a:t>
            </a:r>
            <a:r>
              <a:rPr sz="2200" spc="85" dirty="0">
                <a:solidFill>
                  <a:srgbClr val="292929"/>
                </a:solidFill>
                <a:latin typeface="Abadi" panose="020B0604020104020204" pitchFamily="34" charset="0"/>
                <a:cs typeface="Microsoft Sans Serif"/>
              </a:rPr>
              <a:t> </a:t>
            </a:r>
            <a:r>
              <a:rPr lang="en-US" sz="2200" spc="85" dirty="0">
                <a:solidFill>
                  <a:srgbClr val="292929"/>
                </a:solidFill>
                <a:latin typeface="Abadi" panose="020B0604020104020204" pitchFamily="34" charset="0"/>
                <a:cs typeface="Microsoft Sans Serif"/>
              </a:rPr>
              <a:t>cor</a:t>
            </a:r>
            <a:r>
              <a:rPr sz="2200" spc="-25" dirty="0">
                <a:solidFill>
                  <a:srgbClr val="292929"/>
                </a:solidFill>
                <a:latin typeface="Abadi" panose="020B0604020104020204" pitchFamily="34" charset="0"/>
                <a:cs typeface="Microsoft Sans Serif"/>
              </a:rPr>
              <a:t>relation</a:t>
            </a:r>
            <a:r>
              <a:rPr sz="2200" spc="5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payload</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6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GTO;</a:t>
            </a:r>
            <a:endParaRPr sz="2200" dirty="0">
              <a:latin typeface="Abadi" panose="020B0604020104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245" dirty="0">
                <a:solidFill>
                  <a:srgbClr val="292929"/>
                </a:solidFill>
                <a:latin typeface="Abadi" panose="020B0604020104020204" pitchFamily="34" charset="0"/>
                <a:cs typeface="Microsoft Sans Serif"/>
              </a:rPr>
              <a:t>ISS</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9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widest</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range</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good</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5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There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few</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orbits</a:t>
            </a:r>
            <a:r>
              <a:rPr sz="2200" spc="70" dirty="0">
                <a:solidFill>
                  <a:srgbClr val="292929"/>
                </a:solidFill>
                <a:latin typeface="Abadi" panose="020B0604020104020204" pitchFamily="34" charset="0"/>
                <a:cs typeface="Microsoft Sans Serif"/>
              </a:rPr>
              <a:t> </a:t>
            </a:r>
            <a:r>
              <a:rPr sz="2200" spc="-245" dirty="0">
                <a:solidFill>
                  <a:srgbClr val="292929"/>
                </a:solidFill>
                <a:latin typeface="Abadi" panose="020B0604020104020204" pitchFamily="34" charset="0"/>
                <a:cs typeface="Microsoft Sans Serif"/>
              </a:rPr>
              <a:t>SO</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0" dirty="0">
                <a:solidFill>
                  <a:srgbClr val="292929"/>
                </a:solidFill>
                <a:latin typeface="Abadi" panose="020B0604020104020204" pitchFamily="34" charset="0"/>
                <a:cs typeface="Microsoft Sans Serif"/>
              </a:rPr>
              <a:t> </a:t>
            </a:r>
            <a:r>
              <a:rPr sz="2200" spc="-229" dirty="0">
                <a:solidFill>
                  <a:srgbClr val="292929"/>
                </a:solidFill>
                <a:latin typeface="Abadi" panose="020B0604020104020204" pitchFamily="34" charset="0"/>
                <a:cs typeface="Microsoft Sans Serif"/>
              </a:rPr>
              <a:t>GEO.</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4536440" cy="589915"/>
          </a:xfrm>
          <a:prstGeom prst="rect">
            <a:avLst/>
          </a:prstGeom>
        </p:spPr>
        <p:txBody>
          <a:bodyPr vert="horz" wrap="square" lIns="0" tIns="12700" rIns="0" bIns="0" rtlCol="0">
            <a:spAutoFit/>
          </a:bodyPr>
          <a:lstStyle/>
          <a:p>
            <a:pPr marL="12700">
              <a:lnSpc>
                <a:spcPct val="100000"/>
              </a:lnSpc>
              <a:spcBef>
                <a:spcPts val="100"/>
              </a:spcBef>
            </a:pPr>
            <a:r>
              <a:rPr spc="-140" dirty="0">
                <a:latin typeface="Abadi" panose="020B0604020104020204" pitchFamily="34" charset="0"/>
              </a:rPr>
              <a:t>Payload</a:t>
            </a:r>
            <a:r>
              <a:rPr spc="114" dirty="0"/>
              <a:t> </a:t>
            </a:r>
            <a:r>
              <a:rPr spc="-180" dirty="0"/>
              <a:t>vs.</a:t>
            </a:r>
            <a:r>
              <a:rPr spc="110" dirty="0"/>
              <a:t> </a:t>
            </a:r>
            <a:r>
              <a:rPr spc="-10" dirty="0"/>
              <a:t>Orbit</a:t>
            </a:r>
            <a:r>
              <a:rPr spc="140" dirty="0"/>
              <a:t> </a:t>
            </a:r>
            <a:r>
              <a:rPr spc="-185" dirty="0"/>
              <a:t>Type</a:t>
            </a:r>
          </a:p>
        </p:txBody>
      </p:sp>
      <p:pic>
        <p:nvPicPr>
          <p:cNvPr id="4" name="object 4"/>
          <p:cNvPicPr/>
          <p:nvPr/>
        </p:nvPicPr>
        <p:blipFill>
          <a:blip r:embed="rId2" cstate="print"/>
          <a:stretch>
            <a:fillRect/>
          </a:stretch>
        </p:blipFill>
        <p:spPr>
          <a:xfrm>
            <a:off x="769619" y="1442719"/>
            <a:ext cx="10688320" cy="281654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25</a:t>
            </a:fld>
            <a:endParaRPr spc="7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896009"/>
            <a:ext cx="10733406" cy="1208023"/>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55"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started</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increasing</a:t>
            </a:r>
            <a:r>
              <a:rPr sz="2200" spc="9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2013</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lang="en-US" sz="2200" spc="-70" dirty="0">
                <a:solidFill>
                  <a:srgbClr val="292929"/>
                </a:solidFill>
                <a:latin typeface="Abadi" panose="020B0604020104020204" pitchFamily="34" charset="0"/>
                <a:cs typeface="Microsoft Sans Serif"/>
              </a:rPr>
              <a:t> gradually grew to </a:t>
            </a:r>
            <a:r>
              <a:rPr sz="2200" spc="50" dirty="0">
                <a:solidFill>
                  <a:srgbClr val="292929"/>
                </a:solidFill>
                <a:latin typeface="Abadi" panose="020B0604020104020204" pitchFamily="34" charset="0"/>
                <a:cs typeface="Microsoft Sans Serif"/>
              </a:rPr>
              <a:t>2020;</a:t>
            </a:r>
            <a:endParaRPr sz="2200" dirty="0">
              <a:latin typeface="Abadi" panose="020B0604020104020204" pitchFamily="34" charset="0"/>
              <a:cs typeface="Microsoft Sans Serif"/>
            </a:endParaRPr>
          </a:p>
          <a:p>
            <a:pPr marL="241300" marR="449580" indent="-228600">
              <a:lnSpc>
                <a:spcPct val="100000"/>
              </a:lnSpc>
              <a:spcBef>
                <a:spcPts val="1400"/>
              </a:spcBef>
              <a:buFont typeface="Arial MT"/>
              <a:buChar char="•"/>
              <a:tabLst>
                <a:tab pos="240665" algn="l"/>
                <a:tab pos="241300" algn="l"/>
              </a:tabLst>
            </a:pPr>
            <a:r>
              <a:rPr sz="2200" spc="-10" dirty="0">
                <a:solidFill>
                  <a:srgbClr val="292929"/>
                </a:solidFill>
                <a:latin typeface="Abadi" panose="020B0604020104020204" pitchFamily="34" charset="0"/>
                <a:cs typeface="Microsoft Sans Serif"/>
              </a:rPr>
              <a:t>It</a:t>
            </a:r>
            <a:r>
              <a:rPr sz="2200" spc="7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first</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three</a:t>
            </a:r>
            <a:r>
              <a:rPr sz="2200" spc="75"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years</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0"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 </a:t>
            </a:r>
            <a:r>
              <a:rPr sz="2200" spc="-5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period</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lang="en-US" sz="2200" spc="-55" dirty="0">
                <a:solidFill>
                  <a:srgbClr val="292929"/>
                </a:solidFill>
                <a:latin typeface="Abadi" panose="020B0604020104020204" pitchFamily="34" charset="0"/>
                <a:cs typeface="Microsoft Sans Serif"/>
              </a:rPr>
              <a:t>trials, R&amp;D</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improvement</a:t>
            </a:r>
            <a:r>
              <a:rPr sz="2200" spc="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lang="en-US" sz="2200" spc="-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technology.</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801995"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25" dirty="0"/>
              <a:t> </a:t>
            </a:r>
            <a:r>
              <a:rPr spc="-250" dirty="0">
                <a:latin typeface="Abadi" panose="020B0604020104020204" pitchFamily="34" charset="0"/>
              </a:rPr>
              <a:t>Success</a:t>
            </a:r>
            <a:r>
              <a:rPr spc="140" dirty="0"/>
              <a:t> </a:t>
            </a:r>
            <a:r>
              <a:rPr spc="-150" dirty="0"/>
              <a:t>Yearly</a:t>
            </a:r>
            <a:r>
              <a:rPr spc="100" dirty="0"/>
              <a:t> </a:t>
            </a:r>
            <a:r>
              <a:rPr spc="-130" dirty="0"/>
              <a:t>Trend</a:t>
            </a:r>
          </a:p>
        </p:txBody>
      </p:sp>
      <p:pic>
        <p:nvPicPr>
          <p:cNvPr id="4" name="object 4"/>
          <p:cNvPicPr/>
          <p:nvPr/>
        </p:nvPicPr>
        <p:blipFill>
          <a:blip r:embed="rId2" cstate="print"/>
          <a:stretch>
            <a:fillRect/>
          </a:stretch>
        </p:blipFill>
        <p:spPr>
          <a:xfrm>
            <a:off x="2000250" y="1402913"/>
            <a:ext cx="8191500" cy="3374152"/>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26</a:t>
            </a:fld>
            <a:endParaRPr spc="7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0611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four</a:t>
            </a:r>
            <a:r>
              <a:rPr sz="2200" spc="5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dirty="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27</a:t>
            </a:fld>
            <a:endParaRPr spc="75" dirty="0"/>
          </a:p>
        </p:txBody>
      </p:sp>
      <p:sp>
        <p:nvSpPr>
          <p:cNvPr id="3" name="object 3"/>
          <p:cNvSpPr txBox="1"/>
          <p:nvPr/>
        </p:nvSpPr>
        <p:spPr>
          <a:xfrm>
            <a:off x="848994" y="4920932"/>
            <a:ext cx="907288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35" dirty="0">
                <a:solidFill>
                  <a:srgbClr val="292929"/>
                </a:solidFill>
                <a:latin typeface="Abadi" panose="020B0604020104020204" pitchFamily="34" charset="0"/>
                <a:cs typeface="Microsoft Sans Serif"/>
              </a:rPr>
              <a:t>They</a:t>
            </a:r>
            <a:r>
              <a:rPr sz="2200" spc="8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obtained</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9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selecting</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unique</a:t>
            </a:r>
            <a:r>
              <a:rPr sz="2200" spc="10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occurrences</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“launch_site”</a:t>
            </a:r>
            <a:r>
              <a:rPr sz="2200" spc="8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values</a:t>
            </a:r>
            <a:endParaRPr sz="2200" dirty="0">
              <a:latin typeface="Abadi" panose="020B0604020104020204" pitchFamily="34" charset="0"/>
              <a:cs typeface="Microsoft Sans Serif"/>
            </a:endParaRPr>
          </a:p>
          <a:p>
            <a:pPr marL="241300">
              <a:lnSpc>
                <a:spcPct val="100000"/>
              </a:lnSpc>
              <a:spcBef>
                <a:spcPts val="5"/>
              </a:spcBef>
            </a:pPr>
            <a:r>
              <a:rPr sz="2200" spc="-25" dirty="0">
                <a:solidFill>
                  <a:srgbClr val="292929"/>
                </a:solidFill>
                <a:latin typeface="Abadi" panose="020B0604020104020204" pitchFamily="34" charset="0"/>
                <a:cs typeface="Microsoft Sans Serif"/>
              </a:rPr>
              <a:t>from</a:t>
            </a:r>
            <a:r>
              <a:rPr sz="2200" spc="3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dataset.</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4489450"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100" dirty="0"/>
              <a:t> </a:t>
            </a:r>
            <a:r>
              <a:rPr spc="-160" dirty="0">
                <a:latin typeface="Abadi" panose="020B0604020104020204" pitchFamily="34" charset="0"/>
              </a:rPr>
              <a:t>Launch</a:t>
            </a:r>
            <a:r>
              <a:rPr spc="120" dirty="0"/>
              <a:t> </a:t>
            </a:r>
            <a:r>
              <a:rPr spc="-130" dirty="0"/>
              <a:t>Site</a:t>
            </a:r>
            <a:r>
              <a:rPr spc="114" dirty="0"/>
              <a:t> </a:t>
            </a:r>
            <a:r>
              <a:rPr spc="-225" dirty="0"/>
              <a:t>Names</a:t>
            </a:r>
          </a:p>
        </p:txBody>
      </p:sp>
      <p:graphicFrame>
        <p:nvGraphicFramePr>
          <p:cNvPr id="5" name="object 5"/>
          <p:cNvGraphicFramePr>
            <a:graphicFrameLocks noGrp="1"/>
          </p:cNvGraphicFramePr>
          <p:nvPr/>
        </p:nvGraphicFramePr>
        <p:xfrm>
          <a:off x="1530603" y="2623185"/>
          <a:ext cx="1894205" cy="1854197"/>
        </p:xfrm>
        <a:graphic>
          <a:graphicData uri="http://schemas.openxmlformats.org/drawingml/2006/table">
            <a:tbl>
              <a:tblPr firstRow="1" bandRow="1">
                <a:tableStyleId>{2D5ABB26-0587-4C30-8999-92F81FD0307C}</a:tableStyleId>
              </a:tblPr>
              <a:tblGrid>
                <a:gridCol w="189420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0" dirty="0">
                          <a:solidFill>
                            <a:srgbClr val="FFFFFF"/>
                          </a:solidFill>
                          <a:latin typeface="Calibri"/>
                          <a:cs typeface="Calibri"/>
                        </a:rPr>
                        <a:t>Launch</a:t>
                      </a:r>
                      <a:r>
                        <a:rPr sz="1800" b="1" spc="-15"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10" dirty="0">
                          <a:latin typeface="Calibri"/>
                          <a:cs typeface="Calibri"/>
                        </a:rPr>
                        <a:t>CCAFS</a:t>
                      </a:r>
                      <a:r>
                        <a:rPr sz="1800" spc="-30" dirty="0">
                          <a:latin typeface="Calibri"/>
                          <a:cs typeface="Calibri"/>
                        </a:rPr>
                        <a:t> </a:t>
                      </a:r>
                      <a:r>
                        <a:rPr sz="1800" spc="-5" dirty="0">
                          <a:latin typeface="Calibri"/>
                          <a:cs typeface="Calibri"/>
                        </a:rPr>
                        <a:t>SLC-40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KSC</a:t>
                      </a:r>
                      <a:r>
                        <a:rPr sz="1800" spc="-35" dirty="0">
                          <a:latin typeface="Calibri"/>
                          <a:cs typeface="Calibri"/>
                        </a:rPr>
                        <a:t> </a:t>
                      </a:r>
                      <a:r>
                        <a:rPr sz="1800" dirty="0">
                          <a:latin typeface="Calibri"/>
                          <a:cs typeface="Calibri"/>
                        </a:rPr>
                        <a:t>LC-39A</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25" dirty="0">
                          <a:latin typeface="Calibri"/>
                          <a:cs typeface="Calibri"/>
                        </a:rPr>
                        <a:t>VAFB </a:t>
                      </a:r>
                      <a:r>
                        <a:rPr sz="1800" spc="-5" dirty="0">
                          <a:latin typeface="Calibri"/>
                          <a:cs typeface="Calibri"/>
                        </a:rPr>
                        <a:t>SLC-4E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84644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05" dirty="0">
                <a:solidFill>
                  <a:srgbClr val="292929"/>
                </a:solidFill>
                <a:latin typeface="Abadi" panose="020B0604020104020204" pitchFamily="34" charset="0"/>
                <a:cs typeface="Microsoft Sans Serif"/>
              </a:rPr>
              <a:t>5</a:t>
            </a:r>
            <a:r>
              <a:rPr sz="2200" spc="6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records</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6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sites</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begin</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70"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`CCA`:</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28</a:t>
            </a:fld>
            <a:endParaRPr spc="75" dirty="0"/>
          </a:p>
        </p:txBody>
      </p:sp>
      <p:sp>
        <p:nvSpPr>
          <p:cNvPr id="3" name="object 3"/>
          <p:cNvSpPr txBox="1"/>
          <p:nvPr/>
        </p:nvSpPr>
        <p:spPr>
          <a:xfrm>
            <a:off x="848994" y="5434647"/>
            <a:ext cx="7169784"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Here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we</a:t>
            </a:r>
            <a:r>
              <a:rPr sz="2200" spc="7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can</a:t>
            </a:r>
            <a:r>
              <a:rPr sz="2200" spc="6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five</a:t>
            </a:r>
            <a:r>
              <a:rPr sz="2200" spc="5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samples</a:t>
            </a:r>
            <a:r>
              <a:rPr sz="2200" spc="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80" dirty="0">
                <a:solidFill>
                  <a:srgbClr val="292929"/>
                </a:solidFill>
                <a:latin typeface="Abadi" panose="020B0604020104020204" pitchFamily="34" charset="0"/>
                <a:cs typeface="Microsoft Sans Serif"/>
              </a:rPr>
              <a:t> </a:t>
            </a:r>
            <a:r>
              <a:rPr sz="2200" spc="-140" dirty="0">
                <a:solidFill>
                  <a:srgbClr val="292929"/>
                </a:solidFill>
                <a:latin typeface="Abadi" panose="020B0604020104020204" pitchFamily="34" charset="0"/>
                <a:cs typeface="Microsoft Sans Serif"/>
              </a:rPr>
              <a:t>Cape</a:t>
            </a:r>
            <a:r>
              <a:rPr sz="2200" spc="8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Canaveral</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261859" cy="589915"/>
          </a:xfrm>
          <a:prstGeom prst="rect">
            <a:avLst/>
          </a:prstGeom>
        </p:spPr>
        <p:txBody>
          <a:bodyPr vert="horz" wrap="square" lIns="0" tIns="12700" rIns="0" bIns="0" rtlCol="0">
            <a:spAutoFit/>
          </a:bodyPr>
          <a:lstStyle/>
          <a:p>
            <a:pPr marL="12700">
              <a:lnSpc>
                <a:spcPct val="100000"/>
              </a:lnSpc>
              <a:spcBef>
                <a:spcPts val="100"/>
              </a:spcBef>
            </a:pPr>
            <a:r>
              <a:rPr spc="-160" dirty="0">
                <a:latin typeface="Abadi" panose="020B0604020104020204" pitchFamily="34" charset="0"/>
              </a:rPr>
              <a:t>Launch</a:t>
            </a:r>
            <a:r>
              <a:rPr spc="130" dirty="0"/>
              <a:t> </a:t>
            </a:r>
            <a:r>
              <a:rPr spc="-130" dirty="0"/>
              <a:t>Site</a:t>
            </a:r>
            <a:r>
              <a:rPr spc="125" dirty="0"/>
              <a:t> </a:t>
            </a:r>
            <a:r>
              <a:rPr spc="-225" dirty="0"/>
              <a:t>Names</a:t>
            </a:r>
            <a:r>
              <a:rPr spc="130" dirty="0"/>
              <a:t> </a:t>
            </a:r>
            <a:r>
              <a:rPr spc="-95" dirty="0"/>
              <a:t>Begin</a:t>
            </a:r>
            <a:r>
              <a:rPr spc="105" dirty="0"/>
              <a:t> </a:t>
            </a:r>
            <a:r>
              <a:rPr dirty="0"/>
              <a:t>with</a:t>
            </a:r>
            <a:r>
              <a:rPr spc="140" dirty="0"/>
              <a:t> </a:t>
            </a:r>
            <a:r>
              <a:rPr spc="-240" dirty="0"/>
              <a:t>'CCA'</a:t>
            </a:r>
          </a:p>
        </p:txBody>
      </p:sp>
      <p:graphicFrame>
        <p:nvGraphicFramePr>
          <p:cNvPr id="5" name="object 5"/>
          <p:cNvGraphicFramePr>
            <a:graphicFrameLocks noGrp="1"/>
          </p:cNvGraphicFramePr>
          <p:nvPr/>
        </p:nvGraphicFramePr>
        <p:xfrm>
          <a:off x="763663" y="2284095"/>
          <a:ext cx="10627356" cy="2997198"/>
        </p:xfrm>
        <a:graphic>
          <a:graphicData uri="http://schemas.openxmlformats.org/drawingml/2006/table">
            <a:tbl>
              <a:tblPr firstRow="1" bandRow="1">
                <a:tableStyleId>{2D5ABB26-0587-4C30-8999-92F81FD0307C}</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9">
                <a:tc>
                  <a:txBody>
                    <a:bodyPr/>
                    <a:lstStyle/>
                    <a:p>
                      <a:pPr marL="91440">
                        <a:lnSpc>
                          <a:spcPct val="100000"/>
                        </a:lnSpc>
                        <a:spcBef>
                          <a:spcPts val="1125"/>
                        </a:spcBef>
                      </a:pPr>
                      <a:r>
                        <a:rPr sz="1400" b="1" spc="-15" dirty="0">
                          <a:solidFill>
                            <a:srgbClr val="FFFFFF"/>
                          </a:solidFill>
                          <a:latin typeface="Calibri"/>
                          <a:cs typeface="Calibri"/>
                        </a:rPr>
                        <a:t>Date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1125"/>
                        </a:spcBef>
                      </a:pPr>
                      <a:r>
                        <a:rPr sz="1400" b="1" spc="-5" dirty="0">
                          <a:solidFill>
                            <a:srgbClr val="FFFFFF"/>
                          </a:solidFill>
                          <a:latin typeface="Calibri"/>
                          <a:cs typeface="Calibri"/>
                        </a:rPr>
                        <a:t>Time</a:t>
                      </a:r>
                      <a:r>
                        <a:rPr sz="1400" b="1" spc="-50" dirty="0">
                          <a:solidFill>
                            <a:srgbClr val="FFFFFF"/>
                          </a:solidFill>
                          <a:latin typeface="Calibri"/>
                          <a:cs typeface="Calibri"/>
                        </a:rPr>
                        <a:t> </a:t>
                      </a:r>
                      <a:r>
                        <a:rPr sz="1400" b="1" spc="-15" dirty="0">
                          <a:solidFill>
                            <a:srgbClr val="FFFFFF"/>
                          </a:solidFill>
                          <a:latin typeface="Calibri"/>
                          <a:cs typeface="Calibri"/>
                        </a:rPr>
                        <a:t>UTC</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marR="391795">
                        <a:lnSpc>
                          <a:spcPct val="100000"/>
                        </a:lnSpc>
                        <a:spcBef>
                          <a:spcPts val="285"/>
                        </a:spcBef>
                      </a:pPr>
                      <a:r>
                        <a:rPr sz="1400" b="1" spc="-5" dirty="0">
                          <a:solidFill>
                            <a:srgbClr val="FFFFFF"/>
                          </a:solidFill>
                          <a:latin typeface="Calibri"/>
                          <a:cs typeface="Calibri"/>
                        </a:rPr>
                        <a:t>B</a:t>
                      </a:r>
                      <a:r>
                        <a:rPr sz="1400" b="1" spc="5" dirty="0">
                          <a:solidFill>
                            <a:srgbClr val="FFFFFF"/>
                          </a:solidFill>
                          <a:latin typeface="Calibri"/>
                          <a:cs typeface="Calibri"/>
                        </a:rPr>
                        <a:t>oo</a:t>
                      </a:r>
                      <a:r>
                        <a:rPr sz="1400" b="1" spc="-20" dirty="0">
                          <a:solidFill>
                            <a:srgbClr val="FFFFFF"/>
                          </a:solidFill>
                          <a:latin typeface="Calibri"/>
                          <a:cs typeface="Calibri"/>
                        </a:rPr>
                        <a:t>s</a:t>
                      </a:r>
                      <a:r>
                        <a:rPr sz="1400" b="1" spc="-25" dirty="0">
                          <a:solidFill>
                            <a:srgbClr val="FFFFFF"/>
                          </a:solidFill>
                          <a:latin typeface="Calibri"/>
                          <a:cs typeface="Calibri"/>
                        </a:rPr>
                        <a:t>t</a:t>
                      </a:r>
                      <a:r>
                        <a:rPr sz="1400" b="1" spc="-5" dirty="0">
                          <a:solidFill>
                            <a:srgbClr val="FFFFFF"/>
                          </a:solidFill>
                          <a:latin typeface="Calibri"/>
                          <a:cs typeface="Calibri"/>
                        </a:rPr>
                        <a:t>e</a:t>
                      </a:r>
                      <a:r>
                        <a:rPr sz="1400" b="1" dirty="0">
                          <a:solidFill>
                            <a:srgbClr val="FFFFFF"/>
                          </a:solidFill>
                          <a:latin typeface="Calibri"/>
                          <a:cs typeface="Calibri"/>
                        </a:rPr>
                        <a:t>r  </a:t>
                      </a:r>
                      <a:r>
                        <a:rPr sz="1400" b="1" spc="-20" dirty="0">
                          <a:solidFill>
                            <a:srgbClr val="FFFFFF"/>
                          </a:solidFill>
                          <a:latin typeface="Calibri"/>
                          <a:cs typeface="Calibri"/>
                        </a:rPr>
                        <a:t>Version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dirty="0">
                          <a:solidFill>
                            <a:srgbClr val="FFFFFF"/>
                          </a:solidFill>
                          <a:latin typeface="Calibri"/>
                          <a:cs typeface="Calibri"/>
                        </a:rPr>
                        <a:t>Launch</a:t>
                      </a:r>
                      <a:r>
                        <a:rPr sz="1400" b="1" spc="-75" dirty="0">
                          <a:solidFill>
                            <a:srgbClr val="FFFFFF"/>
                          </a:solidFill>
                          <a:latin typeface="Calibri"/>
                          <a:cs typeface="Calibri"/>
                        </a:rPr>
                        <a:t> </a:t>
                      </a:r>
                      <a:r>
                        <a:rPr sz="1400" b="1" spc="-10" dirty="0">
                          <a:solidFill>
                            <a:srgbClr val="FFFFFF"/>
                          </a:solidFill>
                          <a:latin typeface="Calibri"/>
                          <a:cs typeface="Calibri"/>
                        </a:rPr>
                        <a:t>Site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spc="-10" dirty="0">
                          <a:solidFill>
                            <a:srgbClr val="FFFFFF"/>
                          </a:solidFill>
                          <a:latin typeface="Calibri"/>
                          <a:cs typeface="Calibri"/>
                        </a:rPr>
                        <a:t>Payload</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marR="207010">
                        <a:lnSpc>
                          <a:spcPct val="100000"/>
                        </a:lnSpc>
                        <a:spcBef>
                          <a:spcPts val="285"/>
                        </a:spcBef>
                      </a:pPr>
                      <a:r>
                        <a:rPr sz="1400" b="1" spc="-10" dirty="0">
                          <a:solidFill>
                            <a:srgbClr val="FFFFFF"/>
                          </a:solidFill>
                          <a:latin typeface="Calibri"/>
                          <a:cs typeface="Calibri"/>
                        </a:rPr>
                        <a:t>Payload </a:t>
                      </a:r>
                      <a:r>
                        <a:rPr sz="1400" b="1" spc="-305" dirty="0">
                          <a:solidFill>
                            <a:srgbClr val="FFFFFF"/>
                          </a:solidFill>
                          <a:latin typeface="Calibri"/>
                          <a:cs typeface="Calibri"/>
                        </a:rPr>
                        <a:t> </a:t>
                      </a:r>
                      <a:r>
                        <a:rPr sz="1400" b="1" dirty="0">
                          <a:solidFill>
                            <a:srgbClr val="FFFFFF"/>
                          </a:solidFill>
                          <a:latin typeface="Calibri"/>
                          <a:cs typeface="Calibri"/>
                        </a:rPr>
                        <a:t>Mass</a:t>
                      </a:r>
                      <a:r>
                        <a:rPr sz="1400" b="1" spc="5" dirty="0">
                          <a:solidFill>
                            <a:srgbClr val="FFFFFF"/>
                          </a:solidFill>
                          <a:latin typeface="Calibri"/>
                          <a:cs typeface="Calibri"/>
                        </a:rPr>
                        <a:t> k</a:t>
                      </a:r>
                      <a:r>
                        <a:rPr sz="1400" b="1" dirty="0">
                          <a:solidFill>
                            <a:srgbClr val="FFFFFF"/>
                          </a:solidFill>
                          <a:latin typeface="Calibri"/>
                          <a:cs typeface="Calibri"/>
                        </a:rPr>
                        <a:t>g</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5" dirty="0">
                          <a:solidFill>
                            <a:srgbClr val="FFFFFF"/>
                          </a:solidFill>
                          <a:latin typeface="Calibri"/>
                          <a:cs typeface="Calibri"/>
                        </a:rPr>
                        <a:t>Orbit</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Customer</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123189">
                        <a:lnSpc>
                          <a:spcPct val="100000"/>
                        </a:lnSpc>
                        <a:spcBef>
                          <a:spcPts val="285"/>
                        </a:spcBef>
                      </a:pPr>
                      <a:r>
                        <a:rPr sz="1400" b="1" spc="-5" dirty="0">
                          <a:solidFill>
                            <a:srgbClr val="FFFFFF"/>
                          </a:solidFill>
                          <a:latin typeface="Calibri"/>
                          <a:cs typeface="Calibri"/>
                        </a:rPr>
                        <a:t>Mission </a:t>
                      </a:r>
                      <a:r>
                        <a:rPr sz="1400" b="1"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443230">
                        <a:lnSpc>
                          <a:spcPct val="100000"/>
                        </a:lnSpc>
                        <a:spcBef>
                          <a:spcPts val="285"/>
                        </a:spcBef>
                      </a:pPr>
                      <a:r>
                        <a:rPr sz="1400" b="1" dirty="0">
                          <a:solidFill>
                            <a:srgbClr val="FFFFFF"/>
                          </a:solidFill>
                          <a:latin typeface="Calibri"/>
                          <a:cs typeface="Calibri"/>
                        </a:rPr>
                        <a:t>Landing </a:t>
                      </a:r>
                      <a:r>
                        <a:rPr sz="1400" b="1" spc="5"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10" dirty="0">
                          <a:latin typeface="Calibri"/>
                          <a:cs typeface="Calibri"/>
                        </a:rPr>
                        <a:t>2010-06-04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18:45:00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B0003</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marR="155575">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0" dirty="0">
                          <a:latin typeface="Calibri"/>
                          <a:cs typeface="Calibri"/>
                        </a:rPr>
                        <a:t> </a:t>
                      </a:r>
                      <a:r>
                        <a:rPr sz="1200" spc="5" dirty="0">
                          <a:latin typeface="Calibri"/>
                          <a:cs typeface="Calibri"/>
                        </a:rPr>
                        <a:t>Sp</a:t>
                      </a:r>
                      <a:r>
                        <a:rPr sz="1200" dirty="0">
                          <a:latin typeface="Calibri"/>
                          <a:cs typeface="Calibri"/>
                        </a:rPr>
                        <a:t>a</a:t>
                      </a:r>
                      <a:r>
                        <a:rPr sz="1200" spc="-10" dirty="0">
                          <a:latin typeface="Calibri"/>
                          <a:cs typeface="Calibri"/>
                        </a:rPr>
                        <a:t>c</a:t>
                      </a:r>
                      <a:r>
                        <a:rPr sz="1200" dirty="0">
                          <a:latin typeface="Calibri"/>
                          <a:cs typeface="Calibri"/>
                        </a:rPr>
                        <a:t>e</a:t>
                      </a:r>
                      <a:r>
                        <a:rPr sz="1200" spc="-5" dirty="0">
                          <a:latin typeface="Calibri"/>
                          <a:cs typeface="Calibri"/>
                        </a:rPr>
                        <a:t>c</a:t>
                      </a:r>
                      <a:r>
                        <a:rPr sz="1200" spc="-20" dirty="0">
                          <a:latin typeface="Calibri"/>
                          <a:cs typeface="Calibri"/>
                        </a:rPr>
                        <a:t>r</a:t>
                      </a:r>
                      <a:r>
                        <a:rPr sz="1200" dirty="0">
                          <a:latin typeface="Calibri"/>
                          <a:cs typeface="Calibri"/>
                        </a:rPr>
                        <a:t>a</a:t>
                      </a:r>
                      <a:r>
                        <a:rPr sz="1200" spc="-10" dirty="0">
                          <a:latin typeface="Calibri"/>
                          <a:cs typeface="Calibri"/>
                        </a:rPr>
                        <a:t>f</a:t>
                      </a:r>
                      <a:r>
                        <a:rPr sz="1200" dirty="0">
                          <a:latin typeface="Calibri"/>
                          <a:cs typeface="Calibri"/>
                        </a:rPr>
                        <a:t>t  </a:t>
                      </a:r>
                      <a:r>
                        <a:rPr sz="1200" spc="-5" dirty="0">
                          <a:latin typeface="Calibri"/>
                          <a:cs typeface="Calibri"/>
                        </a:rPr>
                        <a:t>Qualification</a:t>
                      </a:r>
                      <a:r>
                        <a:rPr sz="1200" spc="-30" dirty="0">
                          <a:latin typeface="Calibri"/>
                          <a:cs typeface="Calibri"/>
                        </a:rPr>
                        <a:t> </a:t>
                      </a:r>
                      <a:r>
                        <a:rPr sz="1200" dirty="0">
                          <a:latin typeface="Calibri"/>
                          <a:cs typeface="Calibri"/>
                        </a:rPr>
                        <a:t>Unit</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SpaceX</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marR="400685">
                        <a:lnSpc>
                          <a:spcPct val="100000"/>
                        </a:lnSpc>
                        <a:spcBef>
                          <a:spcPts val="290"/>
                        </a:spcBef>
                      </a:pPr>
                      <a:r>
                        <a:rPr sz="1200" spc="-10" dirty="0">
                          <a:latin typeface="Calibri"/>
                          <a:cs typeface="Calibri"/>
                        </a:rPr>
                        <a:t>Failure </a:t>
                      </a:r>
                      <a:r>
                        <a:rPr sz="1200" spc="-5" dirty="0">
                          <a:latin typeface="Calibri"/>
                          <a:cs typeface="Calibri"/>
                        </a:rPr>
                        <a:t> (</a:t>
                      </a:r>
                      <a:r>
                        <a:rPr sz="1200" dirty="0">
                          <a:latin typeface="Calibri"/>
                          <a:cs typeface="Calibri"/>
                        </a:rPr>
                        <a:t>pa</a:t>
                      </a:r>
                      <a:r>
                        <a:rPr sz="1200" spc="-20" dirty="0">
                          <a:latin typeface="Calibri"/>
                          <a:cs typeface="Calibri"/>
                        </a:rPr>
                        <a:t>r</a:t>
                      </a:r>
                      <a:r>
                        <a:rPr sz="1200" dirty="0">
                          <a:latin typeface="Calibri"/>
                          <a:cs typeface="Calibri"/>
                        </a:rPr>
                        <a:t>a</a:t>
                      </a:r>
                      <a:r>
                        <a:rPr sz="1200" spc="-10" dirty="0">
                          <a:latin typeface="Calibri"/>
                          <a:cs typeface="Calibri"/>
                        </a:rPr>
                        <a:t>c</a:t>
                      </a:r>
                      <a:r>
                        <a:rPr sz="1200" spc="5" dirty="0">
                          <a:latin typeface="Calibri"/>
                          <a:cs typeface="Calibri"/>
                        </a:rPr>
                        <a:t>hu</a:t>
                      </a:r>
                      <a:r>
                        <a:rPr sz="1200" spc="-25" dirty="0">
                          <a:latin typeface="Calibri"/>
                          <a:cs typeface="Calibri"/>
                        </a:rPr>
                        <a:t>t</a:t>
                      </a:r>
                      <a:r>
                        <a:rPr sz="1200" dirty="0">
                          <a:latin typeface="Calibri"/>
                          <a:cs typeface="Calibri"/>
                        </a:rPr>
                        <a:t>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22960">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2010-12-08</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15:43:00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R="1905" algn="ctr">
                        <a:lnSpc>
                          <a:spcPct val="100000"/>
                        </a:lnSpc>
                        <a:spcBef>
                          <a:spcPts val="107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B0004</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075">
                        <a:lnSpc>
                          <a:spcPct val="100000"/>
                        </a:lnSpc>
                        <a:spcBef>
                          <a:spcPts val="107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marR="95250">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5" dirty="0">
                          <a:latin typeface="Calibri"/>
                          <a:cs typeface="Calibri"/>
                        </a:rPr>
                        <a:t> </a:t>
                      </a:r>
                      <a:r>
                        <a:rPr sz="1200" spc="5" dirty="0">
                          <a:latin typeface="Calibri"/>
                          <a:cs typeface="Calibri"/>
                        </a:rPr>
                        <a:t>d</a:t>
                      </a:r>
                      <a:r>
                        <a:rPr sz="1200" dirty="0">
                          <a:latin typeface="Calibri"/>
                          <a:cs typeface="Calibri"/>
                        </a:rPr>
                        <a:t>emo</a:t>
                      </a:r>
                      <a:r>
                        <a:rPr sz="1200" spc="-5" dirty="0">
                          <a:latin typeface="Calibri"/>
                          <a:cs typeface="Calibri"/>
                        </a:rPr>
                        <a:t> </a:t>
                      </a:r>
                      <a:r>
                        <a:rPr sz="1200" spc="-10" dirty="0">
                          <a:latin typeface="Calibri"/>
                          <a:cs typeface="Calibri"/>
                        </a:rPr>
                        <a:t>f</a:t>
                      </a:r>
                      <a:r>
                        <a:rPr sz="1200" dirty="0">
                          <a:latin typeface="Calibri"/>
                          <a:cs typeface="Calibri"/>
                        </a:rPr>
                        <a:t>li</a:t>
                      </a:r>
                      <a:r>
                        <a:rPr sz="1200" spc="-5" dirty="0">
                          <a:latin typeface="Calibri"/>
                          <a:cs typeface="Calibri"/>
                        </a:rPr>
                        <a:t>g</a:t>
                      </a:r>
                      <a:r>
                        <a:rPr sz="1200" spc="-15" dirty="0">
                          <a:latin typeface="Calibri"/>
                          <a:cs typeface="Calibri"/>
                        </a:rPr>
                        <a:t>h</a:t>
                      </a:r>
                      <a:r>
                        <a:rPr sz="1200" dirty="0">
                          <a:latin typeface="Calibri"/>
                          <a:cs typeface="Calibri"/>
                        </a:rPr>
                        <a:t>t  </a:t>
                      </a:r>
                      <a:r>
                        <a:rPr sz="1200" spc="-10" dirty="0">
                          <a:latin typeface="Calibri"/>
                          <a:cs typeface="Calibri"/>
                        </a:rPr>
                        <a:t>C1, two</a:t>
                      </a:r>
                      <a:r>
                        <a:rPr sz="1200" dirty="0">
                          <a:latin typeface="Calibri"/>
                          <a:cs typeface="Calibri"/>
                        </a:rPr>
                        <a:t> </a:t>
                      </a:r>
                      <a:r>
                        <a:rPr sz="1200" spc="-5" dirty="0">
                          <a:latin typeface="Calibri"/>
                          <a:cs typeface="Calibri"/>
                        </a:rPr>
                        <a:t>CubeSats, </a:t>
                      </a:r>
                      <a:r>
                        <a:rPr sz="1200" dirty="0">
                          <a:latin typeface="Calibri"/>
                          <a:cs typeface="Calibri"/>
                        </a:rPr>
                        <a:t> </a:t>
                      </a:r>
                      <a:r>
                        <a:rPr sz="1200" spc="-5" dirty="0">
                          <a:latin typeface="Calibri"/>
                          <a:cs typeface="Calibri"/>
                        </a:rPr>
                        <a:t>barrel </a:t>
                      </a:r>
                      <a:r>
                        <a:rPr sz="1200" dirty="0">
                          <a:latin typeface="Calibri"/>
                          <a:cs typeface="Calibri"/>
                        </a:rPr>
                        <a:t>of </a:t>
                      </a:r>
                      <a:r>
                        <a:rPr sz="1200" spc="-5" dirty="0">
                          <a:latin typeface="Calibri"/>
                          <a:cs typeface="Calibri"/>
                        </a:rPr>
                        <a:t>Brouere </a:t>
                      </a:r>
                      <a:r>
                        <a:rPr sz="1200" dirty="0">
                          <a:latin typeface="Calibri"/>
                          <a:cs typeface="Calibri"/>
                        </a:rPr>
                        <a:t> </a:t>
                      </a:r>
                      <a:r>
                        <a:rPr sz="1200" spc="-5" dirty="0">
                          <a:latin typeface="Calibri"/>
                          <a:cs typeface="Calibri"/>
                        </a:rPr>
                        <a:t>cheese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dirty="0">
                          <a:latin typeface="Calibri"/>
                          <a:cs typeface="Calibri"/>
                        </a:rPr>
                        <a:t>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2710">
                        <a:lnSpc>
                          <a:spcPct val="100000"/>
                        </a:lnSpc>
                      </a:pPr>
                      <a:r>
                        <a:rPr sz="1200" spc="5" dirty="0">
                          <a:latin typeface="Calibri"/>
                          <a:cs typeface="Calibri"/>
                        </a:rPr>
                        <a:t>NASA</a:t>
                      </a:r>
                      <a:r>
                        <a:rPr sz="1200" spc="-50" dirty="0">
                          <a:latin typeface="Calibri"/>
                          <a:cs typeface="Calibri"/>
                        </a:rPr>
                        <a:t> </a:t>
                      </a:r>
                      <a:r>
                        <a:rPr sz="1200" spc="-10" dirty="0">
                          <a:latin typeface="Calibri"/>
                          <a:cs typeface="Calibri"/>
                        </a:rPr>
                        <a:t>(COTS)</a:t>
                      </a:r>
                      <a:endParaRPr sz="1200">
                        <a:latin typeface="Calibri"/>
                        <a:cs typeface="Calibri"/>
                      </a:endParaRPr>
                    </a:p>
                    <a:p>
                      <a:pPr marL="92710">
                        <a:lnSpc>
                          <a:spcPct val="100000"/>
                        </a:lnSpc>
                      </a:pPr>
                      <a:r>
                        <a:rPr sz="1200" spc="-5" dirty="0">
                          <a:latin typeface="Calibri"/>
                          <a:cs typeface="Calibri"/>
                        </a:rPr>
                        <a:t>NRO</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3345">
                        <a:lnSpc>
                          <a:spcPct val="100000"/>
                        </a:lnSpc>
                        <a:spcBef>
                          <a:spcPts val="1070"/>
                        </a:spcBef>
                      </a:pPr>
                      <a:r>
                        <a:rPr sz="1200" spc="-5" dirty="0">
                          <a:latin typeface="Calibri"/>
                          <a:cs typeface="Calibri"/>
                        </a:rPr>
                        <a:t>Success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3345">
                        <a:lnSpc>
                          <a:spcPct val="100000"/>
                        </a:lnSpc>
                      </a:pPr>
                      <a:r>
                        <a:rPr sz="1200" spc="-10" dirty="0">
                          <a:latin typeface="Calibri"/>
                          <a:cs typeface="Calibri"/>
                        </a:rPr>
                        <a:t>Failure</a:t>
                      </a:r>
                      <a:endParaRPr sz="1200">
                        <a:latin typeface="Calibri"/>
                        <a:cs typeface="Calibri"/>
                      </a:endParaRPr>
                    </a:p>
                    <a:p>
                      <a:pPr marL="93345">
                        <a:lnSpc>
                          <a:spcPct val="100000"/>
                        </a:lnSpc>
                      </a:pPr>
                      <a:r>
                        <a:rPr sz="1200" spc="-5" dirty="0">
                          <a:latin typeface="Calibri"/>
                          <a:cs typeface="Calibri"/>
                        </a:rPr>
                        <a:t>(parachute)</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10" dirty="0">
                          <a:latin typeface="Calibri"/>
                          <a:cs typeface="Calibri"/>
                        </a:rPr>
                        <a:t>2012-05-22</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07:44:00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90"/>
                        </a:spcBef>
                      </a:pPr>
                      <a:r>
                        <a:rPr sz="1200" spc="-5" dirty="0">
                          <a:latin typeface="Calibri"/>
                          <a:cs typeface="Calibri"/>
                        </a:rPr>
                        <a:t>Dragon</a:t>
                      </a:r>
                      <a:r>
                        <a:rPr sz="1200" spc="-50" dirty="0">
                          <a:latin typeface="Calibri"/>
                          <a:cs typeface="Calibri"/>
                        </a:rPr>
                        <a:t> </a:t>
                      </a:r>
                      <a:r>
                        <a:rPr sz="1200" dirty="0">
                          <a:latin typeface="Calibri"/>
                          <a:cs typeface="Calibri"/>
                        </a:rPr>
                        <a:t>demo</a:t>
                      </a:r>
                      <a:r>
                        <a:rPr sz="1200" spc="-35" dirty="0">
                          <a:latin typeface="Calibri"/>
                          <a:cs typeface="Calibri"/>
                        </a:rPr>
                        <a:t> </a:t>
                      </a:r>
                      <a:r>
                        <a:rPr sz="1200" spc="-5" dirty="0">
                          <a:latin typeface="Calibri"/>
                          <a:cs typeface="Calibri"/>
                        </a:rPr>
                        <a:t>flight</a:t>
                      </a:r>
                      <a:endParaRPr sz="1200">
                        <a:latin typeface="Calibri"/>
                        <a:cs typeface="Calibri"/>
                      </a:endParaRPr>
                    </a:p>
                    <a:p>
                      <a:pPr marL="92075">
                        <a:lnSpc>
                          <a:spcPct val="100000"/>
                        </a:lnSpc>
                      </a:pPr>
                      <a:r>
                        <a:rPr sz="1200" spc="-5" dirty="0">
                          <a:latin typeface="Calibri"/>
                          <a:cs typeface="Calibri"/>
                        </a:rPr>
                        <a:t>C2</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0" dirty="0">
                          <a:latin typeface="Calibri"/>
                          <a:cs typeface="Calibri"/>
                        </a:rPr>
                        <a:t>525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5" dirty="0">
                          <a:latin typeface="Calibri"/>
                          <a:cs typeface="Calibri"/>
                        </a:rPr>
                        <a:t>NASA</a:t>
                      </a:r>
                      <a:r>
                        <a:rPr sz="1200" spc="-35" dirty="0">
                          <a:latin typeface="Calibri"/>
                          <a:cs typeface="Calibri"/>
                        </a:rPr>
                        <a:t> </a:t>
                      </a:r>
                      <a:r>
                        <a:rPr sz="1200" spc="-15" dirty="0">
                          <a:latin typeface="Calibri"/>
                          <a:cs typeface="Calibri"/>
                        </a:rPr>
                        <a:t>(COTS)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10" dirty="0">
                          <a:latin typeface="Calibri"/>
                          <a:cs typeface="Calibri"/>
                        </a:rPr>
                        <a:t>2012-10-08</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675"/>
                        </a:spcBef>
                      </a:pPr>
                      <a:r>
                        <a:rPr sz="1200" spc="-10" dirty="0">
                          <a:latin typeface="Calibri"/>
                          <a:cs typeface="Calibri"/>
                        </a:rPr>
                        <a:t>00:35:00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B0006</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0" dirty="0">
                          <a:latin typeface="Calibri"/>
                          <a:cs typeface="Calibri"/>
                        </a:rPr>
                        <a:t>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1440">
                        <a:lnSpc>
                          <a:spcPct val="100000"/>
                        </a:lnSpc>
                        <a:spcBef>
                          <a:spcPts val="675"/>
                        </a:spcBef>
                      </a:pPr>
                      <a:r>
                        <a:rPr sz="1200" spc="-10" dirty="0">
                          <a:latin typeface="Calibri"/>
                          <a:cs typeface="Calibri"/>
                        </a:rPr>
                        <a:t>2013-03-01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675"/>
                        </a:spcBef>
                      </a:pPr>
                      <a:r>
                        <a:rPr sz="1200" spc="-10" dirty="0">
                          <a:latin typeface="Calibri"/>
                          <a:cs typeface="Calibri"/>
                        </a:rPr>
                        <a:t>15:10:00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CRS-2</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0" dirty="0">
                          <a:latin typeface="Calibri"/>
                          <a:cs typeface="Calibri"/>
                        </a:rPr>
                        <a:t>677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dirty="0">
                          <a:latin typeface="Calibri"/>
                          <a:cs typeface="Calibri"/>
                        </a:rPr>
                        <a:t>No</a:t>
                      </a:r>
                      <a:r>
                        <a:rPr sz="1200" spc="-35" dirty="0">
                          <a:latin typeface="Calibri"/>
                          <a:cs typeface="Calibri"/>
                        </a:rPr>
                        <a:t> </a:t>
                      </a:r>
                      <a:r>
                        <a:rPr sz="1200" spc="-15" dirty="0">
                          <a:latin typeface="Calibri"/>
                          <a:cs typeface="Calibri"/>
                        </a:rPr>
                        <a:t>attemp</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124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Total</a:t>
            </a:r>
            <a:r>
              <a:rPr sz="2200" spc="3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carried</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from</a:t>
            </a:r>
            <a:r>
              <a:rPr sz="2200" spc="50"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NASA:</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29</a:t>
            </a:fld>
            <a:endParaRPr spc="75" dirty="0"/>
          </a:p>
        </p:txBody>
      </p:sp>
      <p:sp>
        <p:nvSpPr>
          <p:cNvPr id="3" name="object 3"/>
          <p:cNvSpPr txBox="1"/>
          <p:nvPr/>
        </p:nvSpPr>
        <p:spPr>
          <a:xfrm>
            <a:off x="848994" y="4408170"/>
            <a:ext cx="8649970" cy="6959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Total</a:t>
            </a:r>
            <a:r>
              <a:rPr sz="2200" spc="4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calculated</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summing</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all</a:t>
            </a:r>
            <a:r>
              <a:rPr sz="2200" spc="7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payloads</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whose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codes</a:t>
            </a:r>
            <a:endParaRPr sz="2200" dirty="0">
              <a:latin typeface="Abadi" panose="020B0604020104020204" pitchFamily="34" charset="0"/>
              <a:cs typeface="Microsoft Sans Serif"/>
            </a:endParaRPr>
          </a:p>
          <a:p>
            <a:pPr marL="241300">
              <a:lnSpc>
                <a:spcPct val="100000"/>
              </a:lnSpc>
            </a:pPr>
            <a:r>
              <a:rPr sz="2200" spc="-40" dirty="0">
                <a:solidFill>
                  <a:srgbClr val="292929"/>
                </a:solidFill>
                <a:latin typeface="Abadi" panose="020B0604020104020204" pitchFamily="34" charset="0"/>
                <a:cs typeface="Microsoft Sans Serif"/>
              </a:rPr>
              <a:t>contain</a:t>
            </a:r>
            <a:r>
              <a:rPr sz="2200" spc="60" dirty="0">
                <a:solidFill>
                  <a:srgbClr val="292929"/>
                </a:solidFill>
                <a:latin typeface="Abadi" panose="020B0604020104020204" pitchFamily="34" charset="0"/>
                <a:cs typeface="Microsoft Sans Serif"/>
              </a:rPr>
              <a:t> </a:t>
            </a:r>
            <a:r>
              <a:rPr sz="2200" spc="-175" dirty="0">
                <a:solidFill>
                  <a:srgbClr val="292929"/>
                </a:solidFill>
                <a:latin typeface="Abadi" panose="020B0604020104020204" pitchFamily="34" charset="0"/>
                <a:cs typeface="Microsoft Sans Serif"/>
              </a:rPr>
              <a:t>‘CRS’,</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corresponds</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NASA.</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3883660" cy="589915"/>
          </a:xfrm>
          <a:prstGeom prst="rect">
            <a:avLst/>
          </a:prstGeom>
        </p:spPr>
        <p:txBody>
          <a:bodyPr vert="horz" wrap="square" lIns="0" tIns="12700" rIns="0" bIns="0" rtlCol="0">
            <a:spAutoFit/>
          </a:bodyPr>
          <a:lstStyle/>
          <a:p>
            <a:pPr marL="12700">
              <a:lnSpc>
                <a:spcPct val="100000"/>
              </a:lnSpc>
              <a:spcBef>
                <a:spcPts val="100"/>
              </a:spcBef>
            </a:pPr>
            <a:r>
              <a:rPr spc="-90" dirty="0"/>
              <a:t>Total</a:t>
            </a:r>
            <a:r>
              <a:rPr spc="75" dirty="0"/>
              <a:t> </a:t>
            </a:r>
            <a:r>
              <a:rPr spc="-140" dirty="0">
                <a:latin typeface="Abadi" panose="020B0604020104020204" pitchFamily="34" charset="0"/>
              </a:rPr>
              <a:t>Payload</a:t>
            </a:r>
            <a:r>
              <a:rPr spc="110" dirty="0"/>
              <a:t> </a:t>
            </a:r>
            <a:r>
              <a:rPr spc="-235" dirty="0"/>
              <a:t>Mass</a:t>
            </a:r>
          </a:p>
        </p:txBody>
      </p:sp>
      <p:graphicFrame>
        <p:nvGraphicFramePr>
          <p:cNvPr id="5" name="object 5"/>
          <p:cNvGraphicFramePr>
            <a:graphicFrameLocks noGrp="1"/>
          </p:cNvGraphicFramePr>
          <p:nvPr/>
        </p:nvGraphicFramePr>
        <p:xfrm>
          <a:off x="1670050" y="2808604"/>
          <a:ext cx="1881505" cy="741679"/>
        </p:xfrm>
        <a:graphic>
          <a:graphicData uri="http://schemas.openxmlformats.org/drawingml/2006/table">
            <a:tbl>
              <a:tblPr firstRow="1" bandRow="1">
                <a:tableStyleId>{2D5ABB26-0587-4C30-8999-92F81FD0307C}</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40" dirty="0">
                          <a:solidFill>
                            <a:srgbClr val="FFFFFF"/>
                          </a:solidFill>
                          <a:latin typeface="Calibri"/>
                          <a:cs typeface="Calibri"/>
                        </a:rPr>
                        <a:t>Total</a:t>
                      </a:r>
                      <a:r>
                        <a:rPr sz="1800" b="1" spc="-15" dirty="0">
                          <a:solidFill>
                            <a:srgbClr val="FFFFFF"/>
                          </a:solidFill>
                          <a:latin typeface="Calibri"/>
                          <a:cs typeface="Calibri"/>
                        </a:rPr>
                        <a:t> </a:t>
                      </a:r>
                      <a:r>
                        <a:rPr sz="1800" b="1" spc="-20" dirty="0">
                          <a:solidFill>
                            <a:srgbClr val="FFFFFF"/>
                          </a:solidFill>
                          <a:latin typeface="Calibri"/>
                          <a:cs typeface="Calibri"/>
                        </a:rPr>
                        <a:t>Payload</a:t>
                      </a:r>
                      <a:r>
                        <a:rPr sz="1800" b="1" spc="5"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111.268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907" y="1198452"/>
            <a:ext cx="9676765" cy="4078604"/>
          </a:xfrm>
          <a:prstGeom prst="rect">
            <a:avLst/>
          </a:prstGeom>
        </p:spPr>
        <p:txBody>
          <a:bodyPr vert="horz" wrap="square" lIns="0" tIns="202565" rIns="0" bIns="0" rtlCol="0">
            <a:sp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marL="698500" lvl="1" indent="-229870">
              <a:lnSpc>
                <a:spcPct val="100000"/>
              </a:lnSpc>
              <a:spcBef>
                <a:spcPts val="1225"/>
              </a:spcBef>
              <a:buFont typeface="Arial MT"/>
              <a:buChar char="•"/>
              <a:tabLst>
                <a:tab pos="698500" algn="l"/>
                <a:tab pos="699135" algn="l"/>
              </a:tabLst>
            </a:pPr>
            <a:r>
              <a:rPr lang="en-US" sz="1800" spc="-55" dirty="0">
                <a:solidFill>
                  <a:srgbClr val="292929"/>
                </a:solidFill>
                <a:latin typeface="Abadi" panose="020B0604020104020204" pitchFamily="34" charset="0"/>
                <a:cs typeface="Microsoft Sans Serif"/>
              </a:rPr>
              <a:t>Data</a:t>
            </a:r>
            <a:r>
              <a:rPr lang="en-US" sz="1800" spc="70" dirty="0">
                <a:solidFill>
                  <a:srgbClr val="292929"/>
                </a:solidFill>
                <a:latin typeface="Abadi" panose="020B0604020104020204" pitchFamily="34" charset="0"/>
                <a:cs typeface="Microsoft Sans Serif"/>
              </a:rPr>
              <a:t> </a:t>
            </a:r>
            <a:r>
              <a:rPr lang="en-US" sz="1800" spc="-40" dirty="0">
                <a:solidFill>
                  <a:srgbClr val="292929"/>
                </a:solidFill>
                <a:latin typeface="Abadi" panose="020B0604020104020204" pitchFamily="34" charset="0"/>
                <a:cs typeface="Microsoft Sans Serif"/>
              </a:rPr>
              <a:t>Collection</a:t>
            </a:r>
            <a:r>
              <a:rPr lang="en-US" sz="1800" spc="40"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using</a:t>
            </a:r>
            <a:r>
              <a:rPr lang="en-US" sz="1800" spc="40" dirty="0">
                <a:solidFill>
                  <a:srgbClr val="292929"/>
                </a:solidFill>
                <a:latin typeface="Abadi" panose="020B0604020104020204" pitchFamily="34" charset="0"/>
                <a:cs typeface="Microsoft Sans Serif"/>
              </a:rPr>
              <a:t> </a:t>
            </a:r>
            <a:r>
              <a:rPr lang="en-US" sz="1800" spc="-50" dirty="0">
                <a:solidFill>
                  <a:srgbClr val="292929"/>
                </a:solidFill>
                <a:latin typeface="Abadi" panose="020B0604020104020204" pitchFamily="34" charset="0"/>
                <a:cs typeface="Microsoft Sans Serif"/>
              </a:rPr>
              <a:t>web</a:t>
            </a:r>
            <a:r>
              <a:rPr lang="en-US" sz="1800" spc="50" dirty="0">
                <a:solidFill>
                  <a:srgbClr val="292929"/>
                </a:solidFill>
                <a:latin typeface="Abadi" panose="020B0604020104020204" pitchFamily="34" charset="0"/>
                <a:cs typeface="Microsoft Sans Serif"/>
              </a:rPr>
              <a:t> </a:t>
            </a:r>
            <a:r>
              <a:rPr lang="en-US" sz="1800" spc="-45" dirty="0">
                <a:solidFill>
                  <a:srgbClr val="292929"/>
                </a:solidFill>
                <a:latin typeface="Abadi" panose="020B0604020104020204" pitchFamily="34" charset="0"/>
                <a:cs typeface="Microsoft Sans Serif"/>
              </a:rPr>
              <a:t>scraping</a:t>
            </a:r>
            <a:r>
              <a:rPr lang="en-US" sz="1800" spc="65" dirty="0">
                <a:solidFill>
                  <a:srgbClr val="292929"/>
                </a:solidFill>
                <a:latin typeface="Abadi" panose="020B0604020104020204" pitchFamily="34" charset="0"/>
                <a:cs typeface="Microsoft Sans Serif"/>
              </a:rPr>
              <a:t> </a:t>
            </a:r>
            <a:r>
              <a:rPr lang="en-US" sz="1800" spc="-55" dirty="0">
                <a:solidFill>
                  <a:srgbClr val="292929"/>
                </a:solidFill>
                <a:latin typeface="Abadi" panose="020B0604020104020204" pitchFamily="34" charset="0"/>
                <a:cs typeface="Microsoft Sans Serif"/>
              </a:rPr>
              <a:t>and</a:t>
            </a:r>
            <a:r>
              <a:rPr lang="en-US" sz="1800" spc="65" dirty="0">
                <a:solidFill>
                  <a:srgbClr val="292929"/>
                </a:solidFill>
                <a:latin typeface="Abadi" panose="020B0604020104020204" pitchFamily="34" charset="0"/>
                <a:cs typeface="Microsoft Sans Serif"/>
              </a:rPr>
              <a:t> </a:t>
            </a:r>
            <a:r>
              <a:rPr lang="en-US" sz="1800" spc="-125" dirty="0">
                <a:solidFill>
                  <a:srgbClr val="292929"/>
                </a:solidFill>
                <a:latin typeface="Abadi" panose="020B0604020104020204" pitchFamily="34" charset="0"/>
                <a:cs typeface="Microsoft Sans Serif"/>
              </a:rPr>
              <a:t>SpaceX</a:t>
            </a:r>
            <a:r>
              <a:rPr lang="en-US" sz="1800" spc="40" dirty="0">
                <a:solidFill>
                  <a:srgbClr val="292929"/>
                </a:solidFill>
                <a:latin typeface="Abadi" panose="020B0604020104020204" pitchFamily="34" charset="0"/>
                <a:cs typeface="Microsoft Sans Serif"/>
              </a:rPr>
              <a:t> </a:t>
            </a:r>
            <a:r>
              <a:rPr lang="en-US" sz="1800" spc="-110" dirty="0">
                <a:solidFill>
                  <a:srgbClr val="292929"/>
                </a:solidFill>
                <a:latin typeface="Abadi" panose="020B0604020104020204" pitchFamily="34" charset="0"/>
                <a:cs typeface="Microsoft Sans Serif"/>
              </a:rPr>
              <a:t>API;</a:t>
            </a:r>
            <a:endParaRPr lang="en-US" sz="1800" dirty="0">
              <a:latin typeface="Abadi" panose="020B0604020104020204" pitchFamily="34" charset="0"/>
              <a:cs typeface="Microsoft Sans Serif"/>
            </a:endParaRPr>
          </a:p>
          <a:p>
            <a:pPr marL="698500" lvl="1" indent="-229870">
              <a:lnSpc>
                <a:spcPts val="2050"/>
              </a:lnSpc>
              <a:spcBef>
                <a:spcPts val="1180"/>
              </a:spcBef>
              <a:buFont typeface="Arial MT"/>
              <a:buChar char="•"/>
              <a:tabLst>
                <a:tab pos="698500" algn="l"/>
                <a:tab pos="699135" algn="l"/>
              </a:tabLst>
            </a:pPr>
            <a:r>
              <a:rPr lang="en-US" sz="1800" spc="-35" dirty="0">
                <a:solidFill>
                  <a:srgbClr val="292929"/>
                </a:solidFill>
                <a:latin typeface="Abadi" panose="020B0604020104020204" pitchFamily="34" charset="0"/>
                <a:cs typeface="Microsoft Sans Serif"/>
              </a:rPr>
              <a:t>Exploratory</a:t>
            </a:r>
            <a:r>
              <a:rPr lang="en-US" sz="1800" spc="60" dirty="0">
                <a:solidFill>
                  <a:srgbClr val="292929"/>
                </a:solidFill>
                <a:latin typeface="Abadi" panose="020B0604020104020204" pitchFamily="34" charset="0"/>
                <a:cs typeface="Microsoft Sans Serif"/>
              </a:rPr>
              <a:t> </a:t>
            </a:r>
            <a:r>
              <a:rPr lang="en-US" sz="1800" spc="-60" dirty="0">
                <a:solidFill>
                  <a:srgbClr val="292929"/>
                </a:solidFill>
                <a:latin typeface="Abadi" panose="020B0604020104020204" pitchFamily="34" charset="0"/>
                <a:cs typeface="Microsoft Sans Serif"/>
              </a:rPr>
              <a:t>Data</a:t>
            </a:r>
            <a:r>
              <a:rPr lang="en-US" sz="1800" spc="80" dirty="0">
                <a:solidFill>
                  <a:srgbClr val="292929"/>
                </a:solidFill>
                <a:latin typeface="Abadi" panose="020B0604020104020204" pitchFamily="34" charset="0"/>
                <a:cs typeface="Microsoft Sans Serif"/>
              </a:rPr>
              <a:t> </a:t>
            </a:r>
            <a:r>
              <a:rPr lang="en-US" sz="1800" spc="-65" dirty="0">
                <a:solidFill>
                  <a:srgbClr val="292929"/>
                </a:solidFill>
                <a:latin typeface="Abadi" panose="020B0604020104020204" pitchFamily="34" charset="0"/>
                <a:cs typeface="Microsoft Sans Serif"/>
              </a:rPr>
              <a:t>Analysis</a:t>
            </a:r>
            <a:r>
              <a:rPr lang="en-US" sz="1800" spc="60" dirty="0">
                <a:solidFill>
                  <a:srgbClr val="292929"/>
                </a:solidFill>
                <a:latin typeface="Abadi" panose="020B0604020104020204" pitchFamily="34" charset="0"/>
                <a:cs typeface="Microsoft Sans Serif"/>
              </a:rPr>
              <a:t> </a:t>
            </a:r>
            <a:r>
              <a:rPr lang="en-US" sz="1800" spc="-120" dirty="0">
                <a:solidFill>
                  <a:srgbClr val="292929"/>
                </a:solidFill>
                <a:latin typeface="Abadi" panose="020B0604020104020204" pitchFamily="34" charset="0"/>
                <a:cs typeface="Microsoft Sans Serif"/>
              </a:rPr>
              <a:t>(EDA),</a:t>
            </a:r>
            <a:r>
              <a:rPr lang="en-US" sz="1800" spc="75" dirty="0">
                <a:solidFill>
                  <a:srgbClr val="292929"/>
                </a:solidFill>
                <a:latin typeface="Abadi" panose="020B0604020104020204" pitchFamily="34" charset="0"/>
                <a:cs typeface="Microsoft Sans Serif"/>
              </a:rPr>
              <a:t> </a:t>
            </a:r>
            <a:r>
              <a:rPr lang="en-US" sz="1800" spc="-20" dirty="0">
                <a:solidFill>
                  <a:srgbClr val="292929"/>
                </a:solidFill>
                <a:latin typeface="Abadi" panose="020B0604020104020204" pitchFamily="34" charset="0"/>
                <a:cs typeface="Microsoft Sans Serif"/>
              </a:rPr>
              <a:t>including</a:t>
            </a:r>
            <a:r>
              <a:rPr lang="en-US" sz="1800" spc="30"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data</a:t>
            </a:r>
            <a:r>
              <a:rPr lang="en-US" sz="1800" spc="80" dirty="0">
                <a:solidFill>
                  <a:srgbClr val="292929"/>
                </a:solidFill>
                <a:latin typeface="Abadi" panose="020B0604020104020204" pitchFamily="34" charset="0"/>
                <a:cs typeface="Microsoft Sans Serif"/>
              </a:rPr>
              <a:t> </a:t>
            </a:r>
            <a:r>
              <a:rPr lang="en-US" sz="1800" spc="-25" dirty="0">
                <a:solidFill>
                  <a:srgbClr val="292929"/>
                </a:solidFill>
                <a:latin typeface="Abadi" panose="020B0604020104020204" pitchFamily="34" charset="0"/>
                <a:cs typeface="Microsoft Sans Serif"/>
              </a:rPr>
              <a:t>wrangling,</a:t>
            </a:r>
            <a:r>
              <a:rPr lang="en-US" sz="1800" spc="30"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data</a:t>
            </a:r>
            <a:r>
              <a:rPr lang="en-US" sz="1800" spc="60"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visualization</a:t>
            </a:r>
            <a:r>
              <a:rPr lang="en-US" sz="1800" spc="85" dirty="0">
                <a:solidFill>
                  <a:srgbClr val="292929"/>
                </a:solidFill>
                <a:latin typeface="Abadi" panose="020B0604020104020204" pitchFamily="34" charset="0"/>
                <a:cs typeface="Microsoft Sans Serif"/>
              </a:rPr>
              <a:t> </a:t>
            </a:r>
            <a:r>
              <a:rPr lang="en-US" sz="1800" spc="-55" dirty="0">
                <a:solidFill>
                  <a:srgbClr val="292929"/>
                </a:solidFill>
                <a:latin typeface="Abadi" panose="020B0604020104020204" pitchFamily="34" charset="0"/>
                <a:cs typeface="Microsoft Sans Serif"/>
              </a:rPr>
              <a:t>and</a:t>
            </a:r>
            <a:r>
              <a:rPr lang="en-US" sz="1800" spc="50" dirty="0">
                <a:solidFill>
                  <a:srgbClr val="292929"/>
                </a:solidFill>
                <a:latin typeface="Abadi" panose="020B0604020104020204" pitchFamily="34" charset="0"/>
                <a:cs typeface="Microsoft Sans Serif"/>
              </a:rPr>
              <a:t> </a:t>
            </a:r>
            <a:r>
              <a:rPr lang="en-US" sz="1800" spc="-30" dirty="0">
                <a:solidFill>
                  <a:srgbClr val="292929"/>
                </a:solidFill>
                <a:latin typeface="Abadi" panose="020B0604020104020204" pitchFamily="34" charset="0"/>
                <a:cs typeface="Microsoft Sans Serif"/>
              </a:rPr>
              <a:t>interactive</a:t>
            </a:r>
            <a:r>
              <a:rPr lang="en-US" sz="1800" dirty="0">
                <a:latin typeface="Abadi" panose="020B0604020104020204" pitchFamily="34" charset="0"/>
                <a:cs typeface="Microsoft Sans Serif"/>
              </a:rPr>
              <a:t> </a:t>
            </a:r>
            <a:r>
              <a:rPr lang="en-US" sz="1800" spc="-55" dirty="0">
                <a:solidFill>
                  <a:srgbClr val="292929"/>
                </a:solidFill>
                <a:latin typeface="Abadi" panose="020B0604020104020204" pitchFamily="34" charset="0"/>
                <a:cs typeface="Microsoft Sans Serif"/>
              </a:rPr>
              <a:t>visual</a:t>
            </a:r>
            <a:r>
              <a:rPr lang="en-US" sz="1800" spc="35" dirty="0">
                <a:solidFill>
                  <a:srgbClr val="292929"/>
                </a:solidFill>
                <a:latin typeface="Abadi" panose="020B0604020104020204" pitchFamily="34" charset="0"/>
                <a:cs typeface="Microsoft Sans Serif"/>
              </a:rPr>
              <a:t> </a:t>
            </a:r>
            <a:r>
              <a:rPr lang="en-US" sz="1800" spc="-60" dirty="0">
                <a:solidFill>
                  <a:srgbClr val="292929"/>
                </a:solidFill>
                <a:latin typeface="Abadi" panose="020B0604020104020204" pitchFamily="34" charset="0"/>
                <a:cs typeface="Microsoft Sans Serif"/>
              </a:rPr>
              <a:t>analytics such as Folium</a:t>
            </a:r>
            <a:endParaRPr lang="en-US" sz="1800" dirty="0">
              <a:latin typeface="Abadi" panose="020B0604020104020204" pitchFamily="34" charset="0"/>
              <a:cs typeface="Microsoft Sans Serif"/>
            </a:endParaRPr>
          </a:p>
          <a:p>
            <a:pPr marL="698500" lvl="1" indent="-229870">
              <a:lnSpc>
                <a:spcPct val="100000"/>
              </a:lnSpc>
              <a:spcBef>
                <a:spcPts val="1180"/>
              </a:spcBef>
              <a:buFont typeface="Arial MT"/>
              <a:buChar char="•"/>
              <a:tabLst>
                <a:tab pos="698500" algn="l"/>
                <a:tab pos="699135" algn="l"/>
              </a:tabLst>
            </a:pPr>
            <a:r>
              <a:rPr lang="en-US" sz="1800" spc="-75" dirty="0">
                <a:solidFill>
                  <a:srgbClr val="292929"/>
                </a:solidFill>
                <a:latin typeface="Abadi" panose="020B0604020104020204" pitchFamily="34" charset="0"/>
                <a:cs typeface="Microsoft Sans Serif"/>
              </a:rPr>
              <a:t>Machine</a:t>
            </a:r>
            <a:r>
              <a:rPr lang="en-US" sz="1800" spc="40" dirty="0">
                <a:solidFill>
                  <a:srgbClr val="292929"/>
                </a:solidFill>
                <a:latin typeface="Abadi" panose="020B0604020104020204" pitchFamily="34" charset="0"/>
                <a:cs typeface="Microsoft Sans Serif"/>
              </a:rPr>
              <a:t> </a:t>
            </a:r>
            <a:r>
              <a:rPr lang="en-US" sz="1800" spc="-45" dirty="0">
                <a:solidFill>
                  <a:srgbClr val="292929"/>
                </a:solidFill>
                <a:latin typeface="Abadi" panose="020B0604020104020204" pitchFamily="34" charset="0"/>
                <a:cs typeface="Microsoft Sans Serif"/>
              </a:rPr>
              <a:t>Learning</a:t>
            </a:r>
            <a:r>
              <a:rPr lang="en-US" sz="1800" spc="5"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Prediction using classification techniques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marL="698500" lvl="1" indent="-229870">
              <a:lnSpc>
                <a:spcPts val="2050"/>
              </a:lnSpc>
              <a:spcBef>
                <a:spcPts val="1200"/>
              </a:spcBef>
              <a:buFont typeface="Arial MT"/>
              <a:buChar char="•"/>
              <a:tabLst>
                <a:tab pos="698500" algn="l"/>
                <a:tab pos="699135" algn="l"/>
              </a:tabLst>
            </a:pPr>
            <a:r>
              <a:rPr lang="en-US" sz="1800" spc="-75" dirty="0">
                <a:solidFill>
                  <a:srgbClr val="292929"/>
                </a:solidFill>
                <a:latin typeface="Abadi" panose="020B0604020104020204" pitchFamily="34" charset="0"/>
                <a:cs typeface="Microsoft Sans Serif"/>
              </a:rPr>
              <a:t>Machine</a:t>
            </a:r>
            <a:r>
              <a:rPr lang="en-US" sz="1800" spc="65" dirty="0">
                <a:solidFill>
                  <a:srgbClr val="292929"/>
                </a:solidFill>
                <a:latin typeface="Abadi" panose="020B0604020104020204" pitchFamily="34" charset="0"/>
                <a:cs typeface="Microsoft Sans Serif"/>
              </a:rPr>
              <a:t> </a:t>
            </a:r>
            <a:r>
              <a:rPr lang="en-US" sz="1800" spc="-45" dirty="0">
                <a:solidFill>
                  <a:srgbClr val="292929"/>
                </a:solidFill>
                <a:latin typeface="Abadi" panose="020B0604020104020204" pitchFamily="34" charset="0"/>
                <a:cs typeface="Microsoft Sans Serif"/>
              </a:rPr>
              <a:t>Learning</a:t>
            </a:r>
            <a:r>
              <a:rPr lang="en-US" sz="1800" spc="30" dirty="0">
                <a:solidFill>
                  <a:srgbClr val="292929"/>
                </a:solidFill>
                <a:latin typeface="Abadi" panose="020B0604020104020204" pitchFamily="34" charset="0"/>
                <a:cs typeface="Microsoft Sans Serif"/>
              </a:rPr>
              <a:t> </a:t>
            </a:r>
            <a:r>
              <a:rPr lang="en-US" sz="1800" spc="-30" dirty="0">
                <a:solidFill>
                  <a:srgbClr val="292929"/>
                </a:solidFill>
                <a:latin typeface="Abadi" panose="020B0604020104020204" pitchFamily="34" charset="0"/>
                <a:cs typeface="Microsoft Sans Serif"/>
              </a:rPr>
              <a:t>Prediction</a:t>
            </a:r>
            <a:r>
              <a:rPr lang="en-US" sz="1800" spc="45" dirty="0">
                <a:solidFill>
                  <a:srgbClr val="292929"/>
                </a:solidFill>
                <a:latin typeface="Abadi" panose="020B0604020104020204" pitchFamily="34" charset="0"/>
                <a:cs typeface="Microsoft Sans Serif"/>
              </a:rPr>
              <a:t> </a:t>
            </a:r>
            <a:r>
              <a:rPr lang="en-US" sz="1800" spc="-55" dirty="0">
                <a:solidFill>
                  <a:srgbClr val="292929"/>
                </a:solidFill>
                <a:latin typeface="Abadi" panose="020B0604020104020204" pitchFamily="34" charset="0"/>
                <a:cs typeface="Microsoft Sans Serif"/>
              </a:rPr>
              <a:t>showed</a:t>
            </a:r>
            <a:r>
              <a:rPr lang="en-US" sz="1800" spc="45" dirty="0">
                <a:solidFill>
                  <a:srgbClr val="292929"/>
                </a:solidFill>
                <a:latin typeface="Abadi" panose="020B0604020104020204" pitchFamily="34" charset="0"/>
                <a:cs typeface="Microsoft Sans Serif"/>
              </a:rPr>
              <a:t> </a:t>
            </a:r>
            <a:r>
              <a:rPr lang="en-US" sz="1800" spc="-25" dirty="0">
                <a:solidFill>
                  <a:srgbClr val="292929"/>
                </a:solidFill>
                <a:latin typeface="Abadi" panose="020B0604020104020204" pitchFamily="34" charset="0"/>
                <a:cs typeface="Microsoft Sans Serif"/>
              </a:rPr>
              <a:t>the</a:t>
            </a:r>
            <a:r>
              <a:rPr lang="en-US" sz="1800" spc="70"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best</a:t>
            </a:r>
            <a:r>
              <a:rPr lang="en-US" sz="1800" spc="55" dirty="0">
                <a:solidFill>
                  <a:srgbClr val="292929"/>
                </a:solidFill>
                <a:latin typeface="Abadi" panose="020B0604020104020204" pitchFamily="34" charset="0"/>
                <a:cs typeface="Microsoft Sans Serif"/>
              </a:rPr>
              <a:t> classification technique</a:t>
            </a:r>
            <a:r>
              <a:rPr lang="en-US" sz="1800" spc="45" dirty="0">
                <a:solidFill>
                  <a:srgbClr val="292929"/>
                </a:solidFill>
                <a:latin typeface="Abadi" panose="020B0604020104020204" pitchFamily="34" charset="0"/>
                <a:cs typeface="Microsoft Sans Serif"/>
              </a:rPr>
              <a:t> </a:t>
            </a:r>
            <a:r>
              <a:rPr lang="en-US" sz="1800" spc="35" dirty="0">
                <a:solidFill>
                  <a:srgbClr val="292929"/>
                </a:solidFill>
                <a:latin typeface="Abadi" panose="020B0604020104020204" pitchFamily="34" charset="0"/>
                <a:cs typeface="Microsoft Sans Serif"/>
              </a:rPr>
              <a:t>to</a:t>
            </a:r>
            <a:r>
              <a:rPr lang="en-US" sz="1800" spc="40" dirty="0">
                <a:solidFill>
                  <a:srgbClr val="292929"/>
                </a:solidFill>
                <a:latin typeface="Abadi" panose="020B0604020104020204" pitchFamily="34" charset="0"/>
                <a:cs typeface="Microsoft Sans Serif"/>
              </a:rPr>
              <a:t> </a:t>
            </a:r>
            <a:r>
              <a:rPr lang="en-US" sz="1800" spc="-10" dirty="0">
                <a:solidFill>
                  <a:srgbClr val="292929"/>
                </a:solidFill>
                <a:latin typeface="Abadi" panose="020B0604020104020204" pitchFamily="34" charset="0"/>
                <a:cs typeface="Microsoft Sans Serif"/>
              </a:rPr>
              <a:t>predict</a:t>
            </a:r>
            <a:r>
              <a:rPr lang="en-US" sz="1800" spc="60" dirty="0">
                <a:solidFill>
                  <a:srgbClr val="292929"/>
                </a:solidFill>
                <a:latin typeface="Abadi" panose="020B0604020104020204" pitchFamily="34" charset="0"/>
                <a:cs typeface="Microsoft Sans Serif"/>
              </a:rPr>
              <a:t> </a:t>
            </a:r>
            <a:r>
              <a:rPr lang="en-US" sz="1800" spc="-50" dirty="0">
                <a:solidFill>
                  <a:srgbClr val="292929"/>
                </a:solidFill>
                <a:latin typeface="Abadi" panose="020B0604020104020204" pitchFamily="34" charset="0"/>
                <a:cs typeface="Microsoft Sans Serif"/>
              </a:rPr>
              <a:t>with accuracy, the number of true successful and unsuccessful landing and in which locations.</a:t>
            </a:r>
          </a:p>
          <a:p>
            <a:pPr marL="698500" lvl="1" indent="-229870">
              <a:lnSpc>
                <a:spcPts val="2050"/>
              </a:lnSpc>
              <a:spcBef>
                <a:spcPts val="1200"/>
              </a:spcBef>
              <a:buFont typeface="Arial MT"/>
              <a:buChar char="•"/>
              <a:tabLst>
                <a:tab pos="698500" algn="l"/>
                <a:tab pos="699135" algn="l"/>
              </a:tabLst>
            </a:pPr>
            <a:r>
              <a:rPr lang="en-US" sz="1800" spc="-50" dirty="0">
                <a:solidFill>
                  <a:srgbClr val="292929"/>
                </a:solidFill>
                <a:latin typeface="Abadi" panose="020B0604020104020204" pitchFamily="34" charset="0"/>
                <a:cs typeface="Microsoft Sans Serif"/>
              </a:rPr>
              <a:t>This was possible and highly aided by Exploratory Data Analysis, which visually showed the expected success of launches/landings</a:t>
            </a:r>
            <a:endParaRPr lang="en-US" sz="1800" dirty="0">
              <a:latin typeface="Abadi" panose="020B0604020104020204" pitchFamily="34" charset="0"/>
              <a:cs typeface="Microsoft Sans Serif"/>
            </a:endParaRP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spc="-150" dirty="0">
                <a:latin typeface="Abadi" panose="020B0604020104020204" pitchFamily="34" charset="0"/>
              </a:rPr>
              <a:t>Executive</a:t>
            </a:r>
            <a:r>
              <a:rPr spc="9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722312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5" dirty="0">
                <a:solidFill>
                  <a:srgbClr val="292929"/>
                </a:solidFill>
                <a:latin typeface="Microsoft Sans Serif"/>
                <a:cs typeface="Microsoft Sans Serif"/>
              </a:rPr>
              <a:t>Average</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5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F9</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v1.1:</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30</a:t>
            </a:fld>
            <a:endParaRPr spc="75" dirty="0"/>
          </a:p>
        </p:txBody>
      </p:sp>
      <p:sp>
        <p:nvSpPr>
          <p:cNvPr id="3" name="object 3"/>
          <p:cNvSpPr txBox="1"/>
          <p:nvPr/>
        </p:nvSpPr>
        <p:spPr>
          <a:xfrm>
            <a:off x="848994" y="4920932"/>
            <a:ext cx="8767445"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20" dirty="0">
                <a:solidFill>
                  <a:srgbClr val="292929"/>
                </a:solidFill>
                <a:latin typeface="Microsoft Sans Serif"/>
                <a:cs typeface="Microsoft Sans Serif"/>
              </a:rPr>
              <a:t>Filtering</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calculating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85" dirty="0">
                <a:solidFill>
                  <a:srgbClr val="292929"/>
                </a:solidFill>
                <a:latin typeface="Microsoft Sans Serif"/>
                <a:cs typeface="Microsoft Sans Serif"/>
              </a:rPr>
              <a:t>average</a:t>
            </a:r>
            <a:endParaRPr sz="2200">
              <a:latin typeface="Microsoft Sans Serif"/>
              <a:cs typeface="Microsoft Sans Serif"/>
            </a:endParaRPr>
          </a:p>
          <a:p>
            <a:pPr marL="241300">
              <a:lnSpc>
                <a:spcPct val="100000"/>
              </a:lnSpc>
              <a:spcBef>
                <a:spcPts val="5"/>
              </a:spcBef>
            </a:pPr>
            <a:r>
              <a:rPr sz="2200" spc="-50" dirty="0">
                <a:solidFill>
                  <a:srgbClr val="292929"/>
                </a:solidFill>
                <a:latin typeface="Microsoft Sans Serif"/>
                <a:cs typeface="Microsoft Sans Serif"/>
              </a:rPr>
              <a:t>payload</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5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0" dirty="0">
                <a:solidFill>
                  <a:srgbClr val="292929"/>
                </a:solidFill>
                <a:latin typeface="Microsoft Sans Serif"/>
                <a:cs typeface="Microsoft Sans Serif"/>
              </a:rPr>
              <a:t> </a:t>
            </a:r>
            <a:r>
              <a:rPr sz="2200" spc="55" dirty="0">
                <a:solidFill>
                  <a:srgbClr val="292929"/>
                </a:solidFill>
                <a:latin typeface="Microsoft Sans Serif"/>
                <a:cs typeface="Microsoft Sans Serif"/>
              </a:rPr>
              <a:t>2,928</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kg.</a:t>
            </a:r>
            <a:endParaRPr sz="2200">
              <a:latin typeface="Microsoft Sans Serif"/>
              <a:cs typeface="Microsoft Sans Serif"/>
            </a:endParaRPr>
          </a:p>
        </p:txBody>
      </p:sp>
      <p:sp>
        <p:nvSpPr>
          <p:cNvPr id="4" name="object 4"/>
          <p:cNvSpPr txBox="1">
            <a:spLocks noGrp="1"/>
          </p:cNvSpPr>
          <p:nvPr>
            <p:ph type="title"/>
          </p:nvPr>
        </p:nvSpPr>
        <p:spPr>
          <a:xfrm>
            <a:off x="848994" y="418528"/>
            <a:ext cx="6872605" cy="589915"/>
          </a:xfrm>
          <a:prstGeom prst="rect">
            <a:avLst/>
          </a:prstGeom>
        </p:spPr>
        <p:txBody>
          <a:bodyPr vert="horz" wrap="square" lIns="0" tIns="12700" rIns="0" bIns="0" rtlCol="0">
            <a:spAutoFit/>
          </a:bodyPr>
          <a:lstStyle/>
          <a:p>
            <a:pPr marL="12700">
              <a:lnSpc>
                <a:spcPct val="100000"/>
              </a:lnSpc>
              <a:spcBef>
                <a:spcPts val="100"/>
              </a:spcBef>
            </a:pPr>
            <a:r>
              <a:rPr spc="-125" dirty="0"/>
              <a:t>Average</a:t>
            </a:r>
            <a:r>
              <a:rPr spc="90" dirty="0"/>
              <a:t> </a:t>
            </a:r>
            <a:r>
              <a:rPr spc="-140" dirty="0"/>
              <a:t>Payload</a:t>
            </a:r>
            <a:r>
              <a:rPr spc="130" dirty="0"/>
              <a:t> </a:t>
            </a:r>
            <a:r>
              <a:rPr spc="-229" dirty="0"/>
              <a:t>Mass</a:t>
            </a:r>
            <a:r>
              <a:rPr spc="120" dirty="0"/>
              <a:t> </a:t>
            </a:r>
            <a:r>
              <a:rPr spc="-65" dirty="0"/>
              <a:t>by</a:t>
            </a:r>
            <a:r>
              <a:rPr spc="125" dirty="0"/>
              <a:t> </a:t>
            </a:r>
            <a:r>
              <a:rPr spc="-60" dirty="0"/>
              <a:t>F9</a:t>
            </a:r>
            <a:r>
              <a:rPr spc="130" dirty="0"/>
              <a:t> </a:t>
            </a:r>
            <a:r>
              <a:rPr spc="15" dirty="0"/>
              <a:t>v1.1</a:t>
            </a:r>
          </a:p>
        </p:txBody>
      </p:sp>
      <p:graphicFrame>
        <p:nvGraphicFramePr>
          <p:cNvPr id="5" name="object 5"/>
          <p:cNvGraphicFramePr>
            <a:graphicFrameLocks noGrp="1"/>
          </p:cNvGraphicFramePr>
          <p:nvPr/>
        </p:nvGraphicFramePr>
        <p:xfrm>
          <a:off x="1670050" y="3051810"/>
          <a:ext cx="2043430" cy="741678"/>
        </p:xfrm>
        <a:graphic>
          <a:graphicData uri="http://schemas.openxmlformats.org/drawingml/2006/table">
            <a:tbl>
              <a:tblPr firstRow="1" bandRow="1">
                <a:tableStyleId>{2D5ABB26-0587-4C30-8999-92F81FD0307C}</a:tableStyleId>
              </a:tblPr>
              <a:tblGrid>
                <a:gridCol w="2043430">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20" dirty="0">
                          <a:solidFill>
                            <a:srgbClr val="FFFFFF"/>
                          </a:solidFill>
                          <a:latin typeface="Calibri"/>
                          <a:cs typeface="Calibri"/>
                        </a:rPr>
                        <a:t>Avg</a:t>
                      </a:r>
                      <a:r>
                        <a:rPr sz="1800" b="1" spc="-45" dirty="0">
                          <a:solidFill>
                            <a:srgbClr val="FFFFFF"/>
                          </a:solidFill>
                          <a:latin typeface="Calibri"/>
                          <a:cs typeface="Calibri"/>
                        </a:rPr>
                        <a:t> </a:t>
                      </a:r>
                      <a:r>
                        <a:rPr sz="1800" b="1" spc="-20" dirty="0">
                          <a:solidFill>
                            <a:srgbClr val="FFFFFF"/>
                          </a:solidFill>
                          <a:latin typeface="Calibri"/>
                          <a:cs typeface="Calibri"/>
                        </a:rPr>
                        <a:t>Payload</a:t>
                      </a:r>
                      <a:r>
                        <a:rPr sz="1800" b="1" spc="10"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2.928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05409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Microsoft Sans Serif"/>
                <a:cs typeface="Microsoft Sans Serif"/>
              </a:rPr>
              <a:t>First</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4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pad:</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31</a:t>
            </a:fld>
            <a:endParaRPr spc="75" dirty="0"/>
          </a:p>
        </p:txBody>
      </p:sp>
      <p:sp>
        <p:nvSpPr>
          <p:cNvPr id="3" name="object 3"/>
          <p:cNvSpPr txBox="1"/>
          <p:nvPr/>
        </p:nvSpPr>
        <p:spPr>
          <a:xfrm>
            <a:off x="848994" y="4920932"/>
            <a:ext cx="929322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125"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filtering</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outcome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pad</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getting </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minimum</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first</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 </a:t>
            </a:r>
            <a:r>
              <a:rPr sz="2200" spc="-565" dirty="0">
                <a:solidFill>
                  <a:srgbClr val="292929"/>
                </a:solidFill>
                <a:latin typeface="Microsoft Sans Serif"/>
                <a:cs typeface="Microsoft Sans Serif"/>
              </a:rPr>
              <a:t> </a:t>
            </a:r>
            <a:r>
              <a:rPr sz="2200" spc="-65" dirty="0">
                <a:solidFill>
                  <a:srgbClr val="292929"/>
                </a:solidFill>
                <a:latin typeface="Microsoft Sans Serif"/>
                <a:cs typeface="Microsoft Sans Serif"/>
              </a:rPr>
              <a:t>happened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90" dirty="0">
                <a:solidFill>
                  <a:srgbClr val="292929"/>
                </a:solidFill>
                <a:latin typeface="Microsoft Sans Serif"/>
                <a:cs typeface="Microsoft Sans Serif"/>
              </a:rPr>
              <a:t>12/22/2015.</a:t>
            </a:r>
            <a:endParaRPr sz="2200">
              <a:latin typeface="Microsoft Sans Serif"/>
              <a:cs typeface="Microsoft Sans Serif"/>
            </a:endParaRPr>
          </a:p>
        </p:txBody>
      </p:sp>
      <p:sp>
        <p:nvSpPr>
          <p:cNvPr id="4" name="object 4"/>
          <p:cNvSpPr txBox="1">
            <a:spLocks noGrp="1"/>
          </p:cNvSpPr>
          <p:nvPr>
            <p:ph type="title"/>
          </p:nvPr>
        </p:nvSpPr>
        <p:spPr>
          <a:xfrm>
            <a:off x="848994" y="418528"/>
            <a:ext cx="7554595" cy="589915"/>
          </a:xfrm>
          <a:prstGeom prst="rect">
            <a:avLst/>
          </a:prstGeom>
        </p:spPr>
        <p:txBody>
          <a:bodyPr vert="horz" wrap="square" lIns="0" tIns="12700" rIns="0" bIns="0" rtlCol="0">
            <a:spAutoFit/>
          </a:bodyPr>
          <a:lstStyle/>
          <a:p>
            <a:pPr marL="12700">
              <a:lnSpc>
                <a:spcPct val="100000"/>
              </a:lnSpc>
              <a:spcBef>
                <a:spcPts val="100"/>
              </a:spcBef>
            </a:pPr>
            <a:r>
              <a:rPr spc="-60" dirty="0"/>
              <a:t>First</a:t>
            </a:r>
            <a:r>
              <a:rPr spc="130" dirty="0"/>
              <a:t> </a:t>
            </a:r>
            <a:r>
              <a:rPr spc="-180" dirty="0"/>
              <a:t>Successful</a:t>
            </a:r>
            <a:r>
              <a:rPr spc="135" dirty="0"/>
              <a:t> </a:t>
            </a:r>
            <a:r>
              <a:rPr spc="-120" dirty="0"/>
              <a:t>Ground</a:t>
            </a:r>
            <a:r>
              <a:rPr spc="114" dirty="0"/>
              <a:t> </a:t>
            </a:r>
            <a:r>
              <a:rPr spc="-80" dirty="0"/>
              <a:t>Landing</a:t>
            </a:r>
            <a:r>
              <a:rPr spc="150" dirty="0"/>
              <a:t> </a:t>
            </a:r>
            <a:r>
              <a:rPr spc="-105" dirty="0"/>
              <a:t>Date</a:t>
            </a:r>
          </a:p>
        </p:txBody>
      </p:sp>
      <p:graphicFrame>
        <p:nvGraphicFramePr>
          <p:cNvPr id="5" name="object 5"/>
          <p:cNvGraphicFramePr>
            <a:graphicFrameLocks noGrp="1"/>
          </p:cNvGraphicFramePr>
          <p:nvPr/>
        </p:nvGraphicFramePr>
        <p:xfrm>
          <a:off x="1572513" y="3051810"/>
          <a:ext cx="1980564" cy="741678"/>
        </p:xfrm>
        <a:graphic>
          <a:graphicData uri="http://schemas.openxmlformats.org/drawingml/2006/table">
            <a:tbl>
              <a:tblPr firstRow="1" bandRow="1">
                <a:tableStyleId>{2D5ABB26-0587-4C30-8999-92F81FD0307C}</a:tableStyleId>
              </a:tblPr>
              <a:tblGrid>
                <a:gridCol w="1980564">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dirty="0">
                          <a:solidFill>
                            <a:srgbClr val="FFFFFF"/>
                          </a:solidFill>
                          <a:latin typeface="Calibri"/>
                          <a:cs typeface="Calibri"/>
                        </a:rPr>
                        <a:t>Min</a:t>
                      </a:r>
                      <a:r>
                        <a:rPr sz="1800" b="1" spc="-60" dirty="0">
                          <a:solidFill>
                            <a:srgbClr val="FFFFFF"/>
                          </a:solidFill>
                          <a:latin typeface="Calibri"/>
                          <a:cs typeface="Calibri"/>
                        </a:rPr>
                        <a:t> </a:t>
                      </a:r>
                      <a:r>
                        <a:rPr sz="1800" b="1" spc="-15" dirty="0">
                          <a:solidFill>
                            <a:srgbClr val="FFFFFF"/>
                          </a:solidFill>
                          <a:latin typeface="Calibri"/>
                          <a:cs typeface="Calibri"/>
                        </a:rPr>
                        <a:t>Date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dirty="0">
                          <a:latin typeface="Calibri"/>
                          <a:cs typeface="Calibri"/>
                        </a:rPr>
                        <a:t>2015-12-22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6183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successfully</a:t>
            </a:r>
            <a:r>
              <a:rPr sz="2200" spc="10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landed</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drone</a:t>
            </a:r>
            <a:r>
              <a:rPr sz="2200" spc="8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ship</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had</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0"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greater</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4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4000</a:t>
            </a:r>
            <a:r>
              <a:rPr sz="2200" spc="10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but</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less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6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6000</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32</a:t>
            </a:fld>
            <a:endParaRPr spc="75" dirty="0"/>
          </a:p>
        </p:txBody>
      </p:sp>
      <p:sp>
        <p:nvSpPr>
          <p:cNvPr id="3" name="object 3"/>
          <p:cNvSpPr txBox="1"/>
          <p:nvPr/>
        </p:nvSpPr>
        <p:spPr>
          <a:xfrm>
            <a:off x="848994" y="5256783"/>
            <a:ext cx="9419590" cy="69659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Selecting</a:t>
            </a:r>
            <a:r>
              <a:rPr sz="2200" spc="10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distinct</a:t>
            </a:r>
            <a:r>
              <a:rPr sz="2200" spc="9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versions</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according</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filters</a:t>
            </a:r>
            <a:r>
              <a:rPr sz="2200" spc="9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these</a:t>
            </a:r>
            <a:r>
              <a:rPr sz="2200" spc="8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4</a:t>
            </a:r>
            <a:r>
              <a:rPr sz="2200" spc="8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are </a:t>
            </a:r>
            <a:r>
              <a:rPr sz="2200" spc="-5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result.</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542671"/>
            <a:ext cx="9603740" cy="406400"/>
          </a:xfrm>
          <a:prstGeom prst="rect">
            <a:avLst/>
          </a:prstGeom>
        </p:spPr>
        <p:txBody>
          <a:bodyPr vert="horz" wrap="square" lIns="0" tIns="12700" rIns="0" bIns="0" rtlCol="0">
            <a:spAutoFit/>
          </a:bodyPr>
          <a:lstStyle/>
          <a:p>
            <a:pPr marL="12700">
              <a:lnSpc>
                <a:spcPct val="100000"/>
              </a:lnSpc>
              <a:spcBef>
                <a:spcPts val="100"/>
              </a:spcBef>
            </a:pPr>
            <a:r>
              <a:rPr sz="2500" spc="-120" dirty="0">
                <a:latin typeface="Abadi" panose="020B0604020104020204" pitchFamily="34" charset="0"/>
              </a:rPr>
              <a:t>Successful</a:t>
            </a:r>
            <a:r>
              <a:rPr sz="2500" spc="85" dirty="0"/>
              <a:t> </a:t>
            </a:r>
            <a:r>
              <a:rPr sz="2500" spc="-55" dirty="0"/>
              <a:t>Drone</a:t>
            </a:r>
            <a:r>
              <a:rPr sz="2500" spc="85" dirty="0"/>
              <a:t> </a:t>
            </a:r>
            <a:r>
              <a:rPr sz="2500" spc="-95" dirty="0"/>
              <a:t>Ship</a:t>
            </a:r>
            <a:r>
              <a:rPr sz="2500" spc="110" dirty="0"/>
              <a:t> </a:t>
            </a:r>
            <a:r>
              <a:rPr sz="2500" spc="-55" dirty="0"/>
              <a:t>Landing</a:t>
            </a:r>
            <a:r>
              <a:rPr sz="2500" spc="95" dirty="0"/>
              <a:t> </a:t>
            </a:r>
            <a:r>
              <a:rPr sz="2500" spc="-5" dirty="0"/>
              <a:t>with</a:t>
            </a:r>
            <a:r>
              <a:rPr sz="2500" spc="110" dirty="0"/>
              <a:t> </a:t>
            </a:r>
            <a:r>
              <a:rPr sz="2500" spc="-105" dirty="0"/>
              <a:t>Payload</a:t>
            </a:r>
            <a:r>
              <a:rPr sz="2500" spc="105" dirty="0"/>
              <a:t> </a:t>
            </a:r>
            <a:r>
              <a:rPr sz="2500" spc="-65" dirty="0"/>
              <a:t>between</a:t>
            </a:r>
            <a:r>
              <a:rPr sz="2500" spc="90" dirty="0"/>
              <a:t> </a:t>
            </a:r>
            <a:r>
              <a:rPr sz="2500" spc="120" dirty="0"/>
              <a:t>4000</a:t>
            </a:r>
            <a:r>
              <a:rPr sz="2500" spc="65" dirty="0"/>
              <a:t> </a:t>
            </a:r>
            <a:r>
              <a:rPr sz="2500" spc="-80" dirty="0"/>
              <a:t>and</a:t>
            </a:r>
            <a:r>
              <a:rPr sz="2500" spc="110" dirty="0"/>
              <a:t> </a:t>
            </a:r>
            <a:r>
              <a:rPr sz="2500" spc="120" dirty="0"/>
              <a:t>6000</a:t>
            </a:r>
            <a:endParaRPr sz="2500" dirty="0"/>
          </a:p>
        </p:txBody>
      </p:sp>
      <p:graphicFrame>
        <p:nvGraphicFramePr>
          <p:cNvPr id="5" name="object 5"/>
          <p:cNvGraphicFramePr>
            <a:graphicFrameLocks noGrp="1"/>
          </p:cNvGraphicFramePr>
          <p:nvPr/>
        </p:nvGraphicFramePr>
        <p:xfrm>
          <a:off x="1317752" y="2825114"/>
          <a:ext cx="2215515" cy="1854196"/>
        </p:xfrm>
        <a:graphic>
          <a:graphicData uri="http://schemas.openxmlformats.org/drawingml/2006/table">
            <a:tbl>
              <a:tblPr firstRow="1" bandRow="1">
                <a:tableStyleId>{2D5ABB26-0587-4C30-8999-92F81FD0307C}</a:tableStyleId>
              </a:tblPr>
              <a:tblGrid>
                <a:gridCol w="221551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5" dirty="0">
                          <a:solidFill>
                            <a:srgbClr val="FFFFFF"/>
                          </a:solidFill>
                          <a:latin typeface="Calibri"/>
                          <a:cs typeface="Calibri"/>
                        </a:rPr>
                        <a:t>Booster</a:t>
                      </a:r>
                      <a:r>
                        <a:rPr sz="1800" b="1" spc="-10" dirty="0">
                          <a:solidFill>
                            <a:srgbClr val="FFFFFF"/>
                          </a:solidFill>
                          <a:latin typeface="Calibri"/>
                          <a:cs typeface="Calibri"/>
                        </a:rPr>
                        <a:t> </a:t>
                      </a:r>
                      <a:r>
                        <a:rPr sz="1800" b="1" spc="-25" dirty="0">
                          <a:solidFill>
                            <a:srgbClr val="FFFFFF"/>
                          </a:solidFill>
                          <a:latin typeface="Calibri"/>
                          <a:cs typeface="Calibri"/>
                        </a:rPr>
                        <a:t>Version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30" dirty="0">
                          <a:latin typeface="Calibri"/>
                          <a:cs typeface="Calibri"/>
                        </a:rPr>
                        <a:t> </a:t>
                      </a:r>
                      <a:r>
                        <a:rPr sz="1800" dirty="0">
                          <a:latin typeface="Calibri"/>
                          <a:cs typeface="Calibri"/>
                        </a:rPr>
                        <a:t>B1021.2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F9 FT</a:t>
                      </a:r>
                      <a:r>
                        <a:rPr sz="1800" spc="-25" dirty="0">
                          <a:latin typeface="Calibri"/>
                          <a:cs typeface="Calibri"/>
                        </a:rPr>
                        <a:t> </a:t>
                      </a:r>
                      <a:r>
                        <a:rPr sz="1800" spc="-5" dirty="0">
                          <a:latin typeface="Calibri"/>
                          <a:cs typeface="Calibri"/>
                        </a:rPr>
                        <a:t>B1031.2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5" dirty="0">
                          <a:latin typeface="Calibri"/>
                          <a:cs typeface="Calibri"/>
                        </a:rPr>
                        <a:t> </a:t>
                      </a:r>
                      <a:r>
                        <a:rPr sz="1800" spc="-5" dirty="0">
                          <a:latin typeface="Calibri"/>
                          <a:cs typeface="Calibri"/>
                        </a:rPr>
                        <a:t>FT</a:t>
                      </a:r>
                      <a:r>
                        <a:rPr sz="1800" spc="-25" dirty="0">
                          <a:latin typeface="Calibri"/>
                          <a:cs typeface="Calibri"/>
                        </a:rPr>
                        <a:t> </a:t>
                      </a:r>
                      <a:r>
                        <a:rPr sz="1800" dirty="0">
                          <a:latin typeface="Calibri"/>
                          <a:cs typeface="Calibri"/>
                        </a:rPr>
                        <a:t>B1022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25" dirty="0">
                          <a:latin typeface="Calibri"/>
                          <a:cs typeface="Calibri"/>
                        </a:rPr>
                        <a:t> </a:t>
                      </a:r>
                      <a:r>
                        <a:rPr sz="1800" spc="-5" dirty="0">
                          <a:latin typeface="Calibri"/>
                          <a:cs typeface="Calibri"/>
                        </a:rPr>
                        <a:t>B1026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40651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Number</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failure</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outcomes:</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33</a:t>
            </a:fld>
            <a:endParaRPr spc="75" dirty="0"/>
          </a:p>
        </p:txBody>
      </p:sp>
      <p:sp>
        <p:nvSpPr>
          <p:cNvPr id="3" name="object 3"/>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Grouping</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counting</a:t>
            </a:r>
            <a:r>
              <a:rPr sz="2200" spc="9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records</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8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each</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group</a:t>
            </a:r>
            <a:r>
              <a:rPr sz="2200" spc="9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led</a:t>
            </a:r>
            <a:r>
              <a:rPr lang="en-US" sz="2200" spc="9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 </a:t>
            </a:r>
            <a:r>
              <a:rPr sz="2200" spc="-5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summary</a:t>
            </a:r>
            <a:r>
              <a:rPr sz="2200" spc="7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80377"/>
            <a:ext cx="9784715" cy="498475"/>
          </a:xfrm>
          <a:prstGeom prst="rect">
            <a:avLst/>
          </a:prstGeom>
        </p:spPr>
        <p:txBody>
          <a:bodyPr vert="horz" wrap="square" lIns="0" tIns="12700" rIns="0" bIns="0" rtlCol="0">
            <a:spAutoFit/>
          </a:bodyPr>
          <a:lstStyle/>
          <a:p>
            <a:pPr marL="12700">
              <a:lnSpc>
                <a:spcPct val="100000"/>
              </a:lnSpc>
              <a:spcBef>
                <a:spcPts val="100"/>
              </a:spcBef>
            </a:pPr>
            <a:r>
              <a:rPr sz="3100" spc="-80" dirty="0">
                <a:latin typeface="Abadi" panose="020B0604020104020204" pitchFamily="34" charset="0"/>
              </a:rPr>
              <a:t>Total</a:t>
            </a:r>
            <a:r>
              <a:rPr sz="3100" spc="110" dirty="0">
                <a:latin typeface="Abadi" panose="020B0604020104020204" pitchFamily="34" charset="0"/>
              </a:rPr>
              <a:t> </a:t>
            </a:r>
            <a:r>
              <a:rPr sz="3100" spc="-95" dirty="0">
                <a:latin typeface="Abadi" panose="020B0604020104020204" pitchFamily="34" charset="0"/>
              </a:rPr>
              <a:t>Number</a:t>
            </a:r>
            <a:r>
              <a:rPr sz="3100" spc="110" dirty="0">
                <a:latin typeface="Abadi" panose="020B0604020104020204" pitchFamily="34" charset="0"/>
              </a:rPr>
              <a:t> </a:t>
            </a:r>
            <a:r>
              <a:rPr sz="3100" spc="-5" dirty="0">
                <a:latin typeface="Abadi" panose="020B0604020104020204" pitchFamily="34" charset="0"/>
              </a:rPr>
              <a:t>of</a:t>
            </a:r>
            <a:r>
              <a:rPr sz="3100" spc="125" dirty="0">
                <a:latin typeface="Abadi" panose="020B0604020104020204" pitchFamily="34" charset="0"/>
              </a:rPr>
              <a:t> </a:t>
            </a:r>
            <a:r>
              <a:rPr sz="3100" spc="-150" dirty="0">
                <a:latin typeface="Abadi" panose="020B0604020104020204" pitchFamily="34" charset="0"/>
              </a:rPr>
              <a:t>Successful</a:t>
            </a:r>
            <a:r>
              <a:rPr sz="3100" spc="120" dirty="0">
                <a:latin typeface="Abadi" panose="020B0604020104020204" pitchFamily="34" charset="0"/>
              </a:rPr>
              <a:t> </a:t>
            </a:r>
            <a:r>
              <a:rPr sz="3100" spc="-90" dirty="0">
                <a:latin typeface="Abadi" panose="020B0604020104020204" pitchFamily="34" charset="0"/>
              </a:rPr>
              <a:t>and</a:t>
            </a:r>
            <a:r>
              <a:rPr sz="3100" spc="120" dirty="0">
                <a:latin typeface="Abadi" panose="020B0604020104020204" pitchFamily="34" charset="0"/>
              </a:rPr>
              <a:t> </a:t>
            </a:r>
            <a:r>
              <a:rPr sz="3100" spc="-90" dirty="0">
                <a:latin typeface="Abadi" panose="020B0604020104020204" pitchFamily="34" charset="0"/>
              </a:rPr>
              <a:t>Failure</a:t>
            </a:r>
            <a:r>
              <a:rPr sz="3100" spc="195" dirty="0">
                <a:latin typeface="Abadi" panose="020B0604020104020204" pitchFamily="34" charset="0"/>
              </a:rPr>
              <a:t> </a:t>
            </a:r>
            <a:r>
              <a:rPr sz="3100" spc="-85" dirty="0">
                <a:latin typeface="Abadi" panose="020B0604020104020204" pitchFamily="34" charset="0"/>
              </a:rPr>
              <a:t>Mission</a:t>
            </a:r>
            <a:r>
              <a:rPr sz="3100" spc="155" dirty="0">
                <a:latin typeface="Abadi" panose="020B0604020104020204" pitchFamily="34" charset="0"/>
              </a:rPr>
              <a:t> </a:t>
            </a:r>
            <a:r>
              <a:rPr sz="3100" spc="-120" dirty="0">
                <a:latin typeface="Abadi" panose="020B0604020104020204" pitchFamily="34" charset="0"/>
              </a:rPr>
              <a:t>Outcomes</a:t>
            </a:r>
            <a:endParaRPr sz="3100" dirty="0">
              <a:latin typeface="Abadi" panose="020B0604020104020204" pitchFamily="34" charset="0"/>
            </a:endParaRPr>
          </a:p>
        </p:txBody>
      </p:sp>
      <p:graphicFrame>
        <p:nvGraphicFramePr>
          <p:cNvPr id="5" name="object 5"/>
          <p:cNvGraphicFramePr>
            <a:graphicFrameLocks noGrp="1"/>
          </p:cNvGraphicFramePr>
          <p:nvPr/>
        </p:nvGraphicFramePr>
        <p:xfrm>
          <a:off x="1248905" y="2511551"/>
          <a:ext cx="5499099" cy="1483357"/>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839">
                <a:tc>
                  <a:txBody>
                    <a:bodyPr/>
                    <a:lstStyle/>
                    <a:p>
                      <a:pPr marL="91440">
                        <a:lnSpc>
                          <a:spcPct val="100000"/>
                        </a:lnSpc>
                        <a:spcBef>
                          <a:spcPts val="270"/>
                        </a:spcBef>
                      </a:pPr>
                      <a:r>
                        <a:rPr sz="1800" b="1" dirty="0">
                          <a:solidFill>
                            <a:srgbClr val="FFFFFF"/>
                          </a:solidFill>
                          <a:latin typeface="Calibri"/>
                          <a:cs typeface="Calibri"/>
                        </a:rPr>
                        <a:t>Mission</a:t>
                      </a:r>
                      <a:r>
                        <a:rPr sz="1800" b="1" spc="-60"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70"/>
                        </a:spcBef>
                      </a:pPr>
                      <a:r>
                        <a:rPr sz="1800" b="1" spc="-10" dirty="0">
                          <a:solidFill>
                            <a:srgbClr val="FFFFFF"/>
                          </a:solidFill>
                          <a:latin typeface="Calibri"/>
                          <a:cs typeface="Calibri"/>
                        </a:rPr>
                        <a:t>Occurrences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5" dirty="0">
                          <a:latin typeface="Calibri"/>
                          <a:cs typeface="Calibri"/>
                        </a:rPr>
                        <a:t>Success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65"/>
                        </a:spcBef>
                      </a:pPr>
                      <a:r>
                        <a:rPr sz="1800" spc="5" dirty="0">
                          <a:latin typeface="Calibri"/>
                          <a:cs typeface="Calibri"/>
                        </a:rPr>
                        <a:t>99</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Success</a:t>
                      </a:r>
                      <a:r>
                        <a:rPr sz="1800" spc="25" dirty="0">
                          <a:latin typeface="Calibri"/>
                          <a:cs typeface="Calibri"/>
                        </a:rPr>
                        <a:t> </a:t>
                      </a:r>
                      <a:r>
                        <a:rPr sz="1800" spc="-10" dirty="0">
                          <a:latin typeface="Calibri"/>
                          <a:cs typeface="Calibri"/>
                        </a:rPr>
                        <a:t>(payload</a:t>
                      </a:r>
                      <a:r>
                        <a:rPr sz="1800" spc="25" dirty="0">
                          <a:latin typeface="Calibri"/>
                          <a:cs typeface="Calibri"/>
                        </a:rPr>
                        <a:t> </a:t>
                      </a:r>
                      <a:r>
                        <a:rPr sz="1800" spc="-15" dirty="0">
                          <a:latin typeface="Calibri"/>
                          <a:cs typeface="Calibri"/>
                        </a:rPr>
                        <a:t>status</a:t>
                      </a:r>
                      <a:r>
                        <a:rPr sz="1800" dirty="0">
                          <a:latin typeface="Calibri"/>
                          <a:cs typeface="Calibri"/>
                        </a:rPr>
                        <a:t> </a:t>
                      </a:r>
                      <a:r>
                        <a:rPr sz="1800" spc="-5" dirty="0">
                          <a:latin typeface="Calibri"/>
                          <a:cs typeface="Calibri"/>
                        </a:rPr>
                        <a:t>unclear)</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Failure</a:t>
                      </a:r>
                      <a:r>
                        <a:rPr sz="1800" spc="-40"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flight)</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698500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carried</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maximum</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a:t>
            </a:r>
            <a:endParaRPr sz="2200" dirty="0">
              <a:latin typeface="Abadi" panose="020B0604020104020204" pitchFamily="34" charset="0"/>
              <a:cs typeface="Microsoft Sans Serif"/>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34</a:t>
            </a:fld>
            <a:endParaRPr spc="75" dirty="0"/>
          </a:p>
        </p:txBody>
      </p:sp>
      <p:sp>
        <p:nvSpPr>
          <p:cNvPr id="3" name="object 3"/>
          <p:cNvSpPr txBox="1"/>
          <p:nvPr/>
        </p:nvSpPr>
        <p:spPr>
          <a:xfrm>
            <a:off x="868923" y="5249120"/>
            <a:ext cx="8665845" cy="663575"/>
          </a:xfrm>
          <a:prstGeom prst="rect">
            <a:avLst/>
          </a:prstGeom>
        </p:spPr>
        <p:txBody>
          <a:bodyPr vert="horz" wrap="square" lIns="0" tIns="50165" rIns="0" bIns="0" rtlCol="0">
            <a:spAutoFit/>
          </a:bodyPr>
          <a:lstStyle/>
          <a:p>
            <a:pPr marL="241300" marR="5080" indent="-228600">
              <a:lnSpc>
                <a:spcPts val="2380"/>
              </a:lnSpc>
              <a:spcBef>
                <a:spcPts val="395"/>
              </a:spcBef>
              <a:buFont typeface="Arial MT"/>
              <a:buChar char="•"/>
              <a:tabLst>
                <a:tab pos="240665" algn="l"/>
                <a:tab pos="241300" algn="l"/>
              </a:tabLst>
            </a:pPr>
            <a:r>
              <a:rPr sz="2200" spc="-140" dirty="0">
                <a:solidFill>
                  <a:srgbClr val="292929"/>
                </a:solidFill>
                <a:latin typeface="Abadi" panose="020B0604020104020204" pitchFamily="34" charset="0"/>
                <a:cs typeface="Microsoft Sans Serif"/>
              </a:rPr>
              <a:t>These</a:t>
            </a:r>
            <a:r>
              <a:rPr sz="2200" spc="6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carried</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maximum</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registered</a:t>
            </a:r>
            <a:r>
              <a:rPr sz="2200" spc="7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dataset.</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7138034" cy="589915"/>
          </a:xfrm>
          <a:prstGeom prst="rect">
            <a:avLst/>
          </a:prstGeom>
        </p:spPr>
        <p:txBody>
          <a:bodyPr vert="horz" wrap="square" lIns="0" tIns="12700" rIns="0" bIns="0" rtlCol="0">
            <a:spAutoFit/>
          </a:bodyPr>
          <a:lstStyle/>
          <a:p>
            <a:pPr marL="12700">
              <a:lnSpc>
                <a:spcPct val="100000"/>
              </a:lnSpc>
              <a:spcBef>
                <a:spcPts val="100"/>
              </a:spcBef>
            </a:pPr>
            <a:r>
              <a:rPr spc="-90" dirty="0">
                <a:latin typeface="Abadi" panose="020B0604020104020204" pitchFamily="34" charset="0"/>
              </a:rPr>
              <a:t>Boosters</a:t>
            </a:r>
            <a:r>
              <a:rPr spc="100" dirty="0">
                <a:latin typeface="Abadi" panose="020B0604020104020204" pitchFamily="34" charset="0"/>
              </a:rPr>
              <a:t> </a:t>
            </a:r>
            <a:r>
              <a:rPr spc="-120" dirty="0">
                <a:latin typeface="Abadi" panose="020B0604020104020204" pitchFamily="34" charset="0"/>
              </a:rPr>
              <a:t>Carried</a:t>
            </a:r>
            <a:r>
              <a:rPr spc="105" dirty="0">
                <a:latin typeface="Abadi" panose="020B0604020104020204" pitchFamily="34" charset="0"/>
              </a:rPr>
              <a:t> </a:t>
            </a:r>
            <a:r>
              <a:rPr spc="-160" dirty="0">
                <a:latin typeface="Abadi" panose="020B0604020104020204" pitchFamily="34" charset="0"/>
              </a:rPr>
              <a:t>Maximum</a:t>
            </a:r>
            <a:r>
              <a:rPr spc="145" dirty="0">
                <a:latin typeface="Abadi" panose="020B0604020104020204" pitchFamily="34" charset="0"/>
              </a:rPr>
              <a:t> </a:t>
            </a:r>
            <a:r>
              <a:rPr spc="-140" dirty="0">
                <a:latin typeface="Abadi" panose="020B0604020104020204" pitchFamily="34" charset="0"/>
              </a:rPr>
              <a:t>Payload</a:t>
            </a:r>
          </a:p>
        </p:txBody>
      </p:sp>
      <p:graphicFrame>
        <p:nvGraphicFramePr>
          <p:cNvPr id="5" name="object 5"/>
          <p:cNvGraphicFramePr>
            <a:graphicFrameLocks noGrp="1"/>
          </p:cNvGraphicFramePr>
          <p:nvPr/>
        </p:nvGraphicFramePr>
        <p:xfrm>
          <a:off x="1239062" y="2401951"/>
          <a:ext cx="2058035" cy="2595875"/>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a:t>
                      </a:r>
                      <a:r>
                        <a:rPr sz="1800" b="1" spc="-20" dirty="0">
                          <a:solidFill>
                            <a:srgbClr val="FFFFFF"/>
                          </a:solidFill>
                          <a:latin typeface="Calibri"/>
                          <a:cs typeface="Calibri"/>
                        </a:rPr>
                        <a:t> </a:t>
                      </a:r>
                      <a:r>
                        <a:rPr sz="1800" b="1" spc="-25" dirty="0">
                          <a:solidFill>
                            <a:srgbClr val="FFFFFF"/>
                          </a:solidFill>
                          <a:latin typeface="Calibri"/>
                          <a:cs typeface="Calibri"/>
                        </a:rPr>
                        <a:t>Version</a:t>
                      </a:r>
                      <a:r>
                        <a:rPr sz="1800" b="1" spc="-5" dirty="0">
                          <a:solidFill>
                            <a:srgbClr val="FFFFFF"/>
                          </a:solidFill>
                          <a:latin typeface="Calibri"/>
                          <a:cs typeface="Calibri"/>
                        </a:rPr>
                        <a:t> </a:t>
                      </a:r>
                      <a:r>
                        <a:rPr sz="1800" b="1" dirty="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B1049.7</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1440">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B1051.3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graphicFrame>
        <p:nvGraphicFramePr>
          <p:cNvPr id="6" name="object 6"/>
          <p:cNvGraphicFramePr>
            <a:graphicFrameLocks noGrp="1"/>
          </p:cNvGraphicFramePr>
          <p:nvPr/>
        </p:nvGraphicFramePr>
        <p:xfrm>
          <a:off x="3914266" y="2401951"/>
          <a:ext cx="2077085" cy="2595875"/>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tblGrid>
              <a:tr h="370839">
                <a:tc>
                  <a:txBody>
                    <a:bodyPr/>
                    <a:lstStyle/>
                    <a:p>
                      <a:pPr marL="92075">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B1056.4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B1058.3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2075">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180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Failed</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landing</a:t>
            </a:r>
            <a:r>
              <a:rPr sz="2200" spc="10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drone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ship,</a:t>
            </a:r>
            <a:r>
              <a:rPr sz="2200" spc="9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their</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versions,</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3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site </a:t>
            </a:r>
            <a:r>
              <a:rPr sz="2200" spc="-570" dirty="0">
                <a:solidFill>
                  <a:srgbClr val="292929"/>
                </a:solidFill>
                <a:latin typeface="Abadi" panose="020B0604020104020204" pitchFamily="34" charset="0"/>
                <a:cs typeface="Microsoft Sans Serif"/>
              </a:rPr>
              <a:t> </a:t>
            </a:r>
            <a:r>
              <a:rPr sz="2200" spc="-125" dirty="0">
                <a:solidFill>
                  <a:srgbClr val="292929"/>
                </a:solidFill>
                <a:latin typeface="Abadi" panose="020B0604020104020204" pitchFamily="34" charset="0"/>
                <a:cs typeface="Microsoft Sans Serif"/>
              </a:rPr>
              <a:t>names</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year</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2015</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35</a:t>
            </a:fld>
            <a:endParaRPr spc="75" dirty="0"/>
          </a:p>
        </p:txBody>
      </p:sp>
      <p:sp>
        <p:nvSpPr>
          <p:cNvPr id="3" name="object 3"/>
          <p:cNvSpPr txBox="1"/>
          <p:nvPr/>
        </p:nvSpPr>
        <p:spPr>
          <a:xfrm>
            <a:off x="848994" y="5256783"/>
            <a:ext cx="552767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list</a:t>
            </a:r>
            <a:r>
              <a:rPr sz="2200" spc="10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above</a:t>
            </a:r>
            <a:r>
              <a:rPr sz="2200" spc="5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only</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two</a:t>
            </a:r>
            <a:r>
              <a:rPr sz="2200" spc="6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occurrences.</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4470400" cy="589915"/>
          </a:xfrm>
          <a:prstGeom prst="rect">
            <a:avLst/>
          </a:prstGeom>
        </p:spPr>
        <p:txBody>
          <a:bodyPr vert="horz" wrap="square" lIns="0" tIns="12700" rIns="0" bIns="0" rtlCol="0">
            <a:spAutoFit/>
          </a:bodyPr>
          <a:lstStyle/>
          <a:p>
            <a:pPr marL="12700">
              <a:lnSpc>
                <a:spcPct val="100000"/>
              </a:lnSpc>
              <a:spcBef>
                <a:spcPts val="100"/>
              </a:spcBef>
            </a:pPr>
            <a:r>
              <a:rPr spc="175" dirty="0"/>
              <a:t>2015</a:t>
            </a:r>
            <a:r>
              <a:rPr spc="110" dirty="0"/>
              <a:t> </a:t>
            </a:r>
            <a:r>
              <a:rPr spc="-160" dirty="0">
                <a:latin typeface="Abadi" panose="020B0604020104020204" pitchFamily="34" charset="0"/>
              </a:rPr>
              <a:t>Launch</a:t>
            </a:r>
            <a:r>
              <a:rPr spc="120" dirty="0"/>
              <a:t> </a:t>
            </a:r>
            <a:r>
              <a:rPr spc="-175" dirty="0"/>
              <a:t>Records</a:t>
            </a:r>
          </a:p>
        </p:txBody>
      </p:sp>
      <p:graphicFrame>
        <p:nvGraphicFramePr>
          <p:cNvPr id="5" name="object 5"/>
          <p:cNvGraphicFramePr>
            <a:graphicFrameLocks noGrp="1"/>
          </p:cNvGraphicFramePr>
          <p:nvPr>
            <p:extLst>
              <p:ext uri="{D42A27DB-BD31-4B8C-83A1-F6EECF244321}">
                <p14:modId xmlns:p14="http://schemas.microsoft.com/office/powerpoint/2010/main" val="153476013"/>
              </p:ext>
            </p:extLst>
          </p:nvPr>
        </p:nvGraphicFramePr>
        <p:xfrm>
          <a:off x="1600200" y="3048000"/>
          <a:ext cx="3848100" cy="1112518"/>
        </p:xfrm>
        <a:graphic>
          <a:graphicData uri="http://schemas.openxmlformats.org/drawingml/2006/table">
            <a:tbl>
              <a:tblPr firstRow="1" bandRow="1">
                <a:tableStyleId>{2D5ABB26-0587-4C30-8999-92F81FD0307C}</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5" dirty="0">
                          <a:solidFill>
                            <a:srgbClr val="FFFFFF"/>
                          </a:solidFill>
                          <a:latin typeface="Calibri"/>
                          <a:cs typeface="Calibri"/>
                        </a:rPr>
                        <a:t>Launch</a:t>
                      </a:r>
                      <a:r>
                        <a:rPr sz="1800" b="1" spc="-30"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B1012</a:t>
                      </a: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49463"/>
            <a:ext cx="922909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Abadi" panose="020B0604020104020204" pitchFamily="34" charset="0"/>
                <a:cs typeface="Microsoft Sans Serif"/>
              </a:rPr>
              <a:t>Ranking</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all</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landing</a:t>
            </a:r>
            <a:r>
              <a:rPr sz="2200" spc="9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date</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2010-06-04</a:t>
            </a:r>
            <a:r>
              <a:rPr sz="2200" spc="114"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2017-</a:t>
            </a:r>
            <a:endParaRPr sz="2200" dirty="0">
              <a:latin typeface="Abadi" panose="020B0604020104020204" pitchFamily="34" charset="0"/>
              <a:cs typeface="Microsoft Sans Serif"/>
            </a:endParaRPr>
          </a:p>
          <a:p>
            <a:pPr marL="241300">
              <a:lnSpc>
                <a:spcPct val="100000"/>
              </a:lnSpc>
              <a:spcBef>
                <a:spcPts val="5"/>
              </a:spcBef>
            </a:pPr>
            <a:r>
              <a:rPr sz="2200" spc="40" dirty="0">
                <a:solidFill>
                  <a:srgbClr val="292929"/>
                </a:solidFill>
                <a:latin typeface="Abadi" panose="020B0604020104020204" pitchFamily="34" charset="0"/>
                <a:cs typeface="Microsoft Sans Serif"/>
              </a:rPr>
              <a:t>03-20:</a:t>
            </a:r>
            <a:endParaRPr sz="2200" dirty="0">
              <a:latin typeface="Abadi" panose="020B0604020104020204" pitchFamily="34" charset="0"/>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36</a:t>
            </a:fld>
            <a:endParaRPr spc="75" dirty="0"/>
          </a:p>
        </p:txBody>
      </p:sp>
      <p:sp>
        <p:nvSpPr>
          <p:cNvPr id="3" name="object 3"/>
          <p:cNvSpPr txBox="1"/>
          <p:nvPr/>
        </p:nvSpPr>
        <p:spPr>
          <a:xfrm>
            <a:off x="868923" y="5639271"/>
            <a:ext cx="869823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This</a:t>
            </a:r>
            <a:r>
              <a:rPr sz="2200" spc="8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view</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6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alerts</a:t>
            </a:r>
            <a:r>
              <a:rPr sz="2200" spc="7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us</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“No</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attempt”</a:t>
            </a:r>
            <a:r>
              <a:rPr sz="2200" spc="4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must</a:t>
            </a:r>
            <a:r>
              <a:rPr sz="2200" spc="9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taken</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account.</a:t>
            </a:r>
            <a:endParaRPr sz="2200" dirty="0">
              <a:latin typeface="Abadi" panose="020B0604020104020204" pitchFamily="34" charset="0"/>
              <a:cs typeface="Microsoft Sans Serif"/>
            </a:endParaRPr>
          </a:p>
        </p:txBody>
      </p:sp>
      <p:sp>
        <p:nvSpPr>
          <p:cNvPr id="4" name="object 4"/>
          <p:cNvSpPr txBox="1">
            <a:spLocks noGrp="1"/>
          </p:cNvSpPr>
          <p:nvPr>
            <p:ph type="title"/>
          </p:nvPr>
        </p:nvSpPr>
        <p:spPr>
          <a:xfrm>
            <a:off x="848994" y="510540"/>
            <a:ext cx="9923145" cy="452120"/>
          </a:xfrm>
          <a:prstGeom prst="rect">
            <a:avLst/>
          </a:prstGeom>
        </p:spPr>
        <p:txBody>
          <a:bodyPr vert="horz" wrap="square" lIns="0" tIns="12700" rIns="0" bIns="0" rtlCol="0">
            <a:spAutoFit/>
          </a:bodyPr>
          <a:lstStyle/>
          <a:p>
            <a:pPr marL="12700">
              <a:lnSpc>
                <a:spcPct val="100000"/>
              </a:lnSpc>
              <a:spcBef>
                <a:spcPts val="100"/>
              </a:spcBef>
            </a:pPr>
            <a:r>
              <a:rPr sz="2800" spc="-180" dirty="0">
                <a:latin typeface="Abadi" panose="020B0604020104020204" pitchFamily="34" charset="0"/>
              </a:rPr>
              <a:t>Rank</a:t>
            </a:r>
            <a:r>
              <a:rPr sz="2800" spc="100" dirty="0">
                <a:latin typeface="Abadi" panose="020B0604020104020204" pitchFamily="34" charset="0"/>
              </a:rPr>
              <a:t> </a:t>
            </a:r>
            <a:r>
              <a:rPr sz="2800" spc="-60" dirty="0">
                <a:latin typeface="Abadi" panose="020B0604020104020204" pitchFamily="34" charset="0"/>
              </a:rPr>
              <a:t>Landing</a:t>
            </a:r>
            <a:r>
              <a:rPr sz="2800" spc="110" dirty="0">
                <a:latin typeface="Abadi" panose="020B0604020104020204" pitchFamily="34" charset="0"/>
              </a:rPr>
              <a:t> </a:t>
            </a:r>
            <a:r>
              <a:rPr sz="2800" spc="-110" dirty="0">
                <a:latin typeface="Abadi" panose="020B0604020104020204" pitchFamily="34" charset="0"/>
              </a:rPr>
              <a:t>Outcomes</a:t>
            </a:r>
            <a:r>
              <a:rPr sz="2800" spc="130" dirty="0">
                <a:latin typeface="Abadi" panose="020B0604020104020204" pitchFamily="34" charset="0"/>
              </a:rPr>
              <a:t> </a:t>
            </a:r>
            <a:r>
              <a:rPr sz="2800" spc="-95" dirty="0">
                <a:latin typeface="Abadi" panose="020B0604020104020204" pitchFamily="34" charset="0"/>
              </a:rPr>
              <a:t>Between</a:t>
            </a:r>
            <a:r>
              <a:rPr sz="2800" spc="70" dirty="0">
                <a:latin typeface="Abadi" panose="020B0604020104020204" pitchFamily="34" charset="0"/>
              </a:rPr>
              <a:t> </a:t>
            </a:r>
            <a:r>
              <a:rPr sz="2800" spc="110" dirty="0">
                <a:latin typeface="Abadi" panose="020B0604020104020204" pitchFamily="34" charset="0"/>
              </a:rPr>
              <a:t>2010-06-04</a:t>
            </a:r>
            <a:r>
              <a:rPr sz="2800" spc="95" dirty="0">
                <a:latin typeface="Abadi" panose="020B0604020104020204" pitchFamily="34" charset="0"/>
              </a:rPr>
              <a:t> </a:t>
            </a:r>
            <a:r>
              <a:rPr sz="2800" spc="-85" dirty="0">
                <a:latin typeface="Abadi" panose="020B0604020104020204" pitchFamily="34" charset="0"/>
              </a:rPr>
              <a:t>and</a:t>
            </a:r>
            <a:r>
              <a:rPr sz="2800" spc="50" dirty="0">
                <a:latin typeface="Abadi" panose="020B0604020104020204" pitchFamily="34" charset="0"/>
              </a:rPr>
              <a:t> </a:t>
            </a:r>
            <a:r>
              <a:rPr sz="2800" spc="105" dirty="0">
                <a:latin typeface="Abadi" panose="020B0604020104020204" pitchFamily="34" charset="0"/>
              </a:rPr>
              <a:t>2017-03-20</a:t>
            </a:r>
            <a:endParaRPr sz="2800" dirty="0">
              <a:latin typeface="Abadi" panose="020B0604020104020204" pitchFamily="34"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1631172156"/>
              </p:ext>
            </p:extLst>
          </p:nvPr>
        </p:nvGraphicFramePr>
        <p:xfrm>
          <a:off x="2113916" y="2133600"/>
          <a:ext cx="5722620" cy="3337555"/>
        </p:xfrm>
        <a:graphic>
          <a:graphicData uri="http://schemas.openxmlformats.org/drawingml/2006/table">
            <a:tbl>
              <a:tblPr firstRow="1" bandRow="1">
                <a:tableStyleId>{2D5ABB26-0587-4C30-8999-92F81FD0307C}</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spc="-10" dirty="0">
                          <a:solidFill>
                            <a:srgbClr val="FFFFFF"/>
                          </a:solidFill>
                          <a:latin typeface="Calibri"/>
                          <a:cs typeface="Calibri"/>
                        </a:rPr>
                        <a:t>Landing Outcome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10" dirty="0">
                          <a:solidFill>
                            <a:srgbClr val="FFFFFF"/>
                          </a:solidFill>
                          <a:latin typeface="Calibri"/>
                          <a:cs typeface="Calibri"/>
                        </a:rPr>
                        <a:t>Occurrences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65"/>
                        </a:spcBef>
                      </a:pPr>
                      <a:r>
                        <a:rPr sz="1800" dirty="0">
                          <a:latin typeface="Calibri"/>
                          <a:cs typeface="Calibri"/>
                        </a:rPr>
                        <a:t>No</a:t>
                      </a:r>
                      <a:r>
                        <a:rPr sz="1800" spc="-30" dirty="0">
                          <a:latin typeface="Calibri"/>
                          <a:cs typeface="Calibri"/>
                        </a:rPr>
                        <a:t> </a:t>
                      </a:r>
                      <a:r>
                        <a:rPr sz="1800" spc="-15" dirty="0">
                          <a:latin typeface="Calibri"/>
                          <a:cs typeface="Calibri"/>
                        </a:rPr>
                        <a:t>attempt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65"/>
                        </a:spcBef>
                      </a:pPr>
                      <a:r>
                        <a:rPr sz="1800" spc="5" dirty="0">
                          <a:latin typeface="Calibri"/>
                          <a:cs typeface="Calibri"/>
                        </a:rPr>
                        <a:t>10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2075">
                        <a:lnSpc>
                          <a:spcPct val="100000"/>
                        </a:lnSpc>
                        <a:spcBef>
                          <a:spcPts val="270"/>
                        </a:spcBef>
                      </a:pPr>
                      <a:r>
                        <a:rPr sz="1800" spc="-15" dirty="0">
                          <a:latin typeface="Calibri"/>
                          <a:cs typeface="Calibri"/>
                        </a:rPr>
                        <a:t>Failure</a:t>
                      </a:r>
                      <a:r>
                        <a:rPr sz="1800" spc="-20" dirty="0">
                          <a:latin typeface="Calibri"/>
                          <a:cs typeface="Calibri"/>
                        </a:rPr>
                        <a:t>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Success</a:t>
                      </a:r>
                      <a:r>
                        <a:rPr sz="1800" spc="5" dirty="0">
                          <a:latin typeface="Calibri"/>
                          <a:cs typeface="Calibri"/>
                        </a:rPr>
                        <a:t> </a:t>
                      </a:r>
                      <a:r>
                        <a:rPr sz="1800" spc="-15" dirty="0">
                          <a:latin typeface="Calibri"/>
                          <a:cs typeface="Calibri"/>
                        </a:rPr>
                        <a:t>(drone</a:t>
                      </a:r>
                      <a:r>
                        <a:rPr sz="1800" spc="15" dirty="0">
                          <a:latin typeface="Calibri"/>
                          <a:cs typeface="Calibri"/>
                        </a:rPr>
                        <a:t> </a:t>
                      </a:r>
                      <a:r>
                        <a:rPr sz="1800" spc="-5" dirty="0">
                          <a:latin typeface="Calibri"/>
                          <a:cs typeface="Calibri"/>
                        </a:rPr>
                        <a:t>ship)</a:t>
                      </a:r>
                      <a:endParaRPr sz="18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latin typeface="Calibri"/>
                          <a:cs typeface="Calibri"/>
                        </a:rPr>
                        <a:t>Controlled</a:t>
                      </a:r>
                      <a:r>
                        <a:rPr sz="1800" spc="-5" dirty="0">
                          <a:latin typeface="Calibri"/>
                          <a:cs typeface="Calibri"/>
                        </a:rPr>
                        <a:t> (ocean)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2075">
                        <a:lnSpc>
                          <a:spcPct val="100000"/>
                        </a:lnSpc>
                        <a:spcBef>
                          <a:spcPts val="275"/>
                        </a:spcBef>
                      </a:pPr>
                      <a:r>
                        <a:rPr sz="1800" spc="-5" dirty="0">
                          <a:latin typeface="Calibri"/>
                          <a:cs typeface="Calibri"/>
                        </a:rPr>
                        <a:t>Success</a:t>
                      </a:r>
                      <a:r>
                        <a:rPr sz="1800" spc="5" dirty="0">
                          <a:latin typeface="Calibri"/>
                          <a:cs typeface="Calibri"/>
                        </a:rPr>
                        <a:t> </a:t>
                      </a:r>
                      <a:r>
                        <a:rPr sz="1800" spc="-15" dirty="0">
                          <a:latin typeface="Calibri"/>
                          <a:cs typeface="Calibri"/>
                        </a:rPr>
                        <a:t>(ground</a:t>
                      </a:r>
                      <a:r>
                        <a:rPr sz="1800" spc="50" dirty="0">
                          <a:latin typeface="Calibri"/>
                          <a:cs typeface="Calibri"/>
                        </a:rPr>
                        <a:t> </a:t>
                      </a:r>
                      <a:r>
                        <a:rPr sz="1800" spc="-5" dirty="0">
                          <a:latin typeface="Calibri"/>
                          <a:cs typeface="Calibri"/>
                        </a:rPr>
                        <a:t>pad)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3</a:t>
                      </a: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5" dirty="0">
                          <a:latin typeface="Calibri"/>
                          <a:cs typeface="Calibri"/>
                        </a:rPr>
                        <a:t>Failure</a:t>
                      </a:r>
                      <a:r>
                        <a:rPr sz="1800" spc="-10" dirty="0">
                          <a:latin typeface="Calibri"/>
                          <a:cs typeface="Calibri"/>
                        </a:rPr>
                        <a:t> </a:t>
                      </a:r>
                      <a:r>
                        <a:rPr sz="1800" spc="-15" dirty="0">
                          <a:latin typeface="Calibri"/>
                          <a:cs typeface="Calibri"/>
                        </a:rPr>
                        <a:t>(parachute)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839">
                <a:tc>
                  <a:txBody>
                    <a:bodyPr/>
                    <a:lstStyle/>
                    <a:p>
                      <a:pPr marL="92075">
                        <a:lnSpc>
                          <a:spcPct val="100000"/>
                        </a:lnSpc>
                        <a:spcBef>
                          <a:spcPts val="275"/>
                        </a:spcBef>
                      </a:pPr>
                      <a:r>
                        <a:rPr sz="1800" spc="-10" dirty="0">
                          <a:latin typeface="Calibri"/>
                          <a:cs typeface="Calibri"/>
                        </a:rPr>
                        <a:t>Uncontrolled </a:t>
                      </a:r>
                      <a:r>
                        <a:rPr sz="1800" spc="-5" dirty="0">
                          <a:latin typeface="Calibri"/>
                          <a:cs typeface="Calibri"/>
                        </a:rPr>
                        <a:t>(ocean)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spc="-5" dirty="0">
                          <a:latin typeface="Calibri"/>
                          <a:cs typeface="Calibri"/>
                        </a:rPr>
                        <a:t>Precluded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dirty="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5"/>
                        </a:spcBef>
                      </a:pPr>
                      <a:r>
                        <a:rPr sz="1800" dirty="0">
                          <a:latin typeface="Calibri"/>
                          <a:cs typeface="Calibri"/>
                        </a:rPr>
                        <a:t>1</a:t>
                      </a: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p:nvPr/>
        </p:nvSpPr>
        <p:spPr>
          <a:xfrm>
            <a:off x="848994" y="5793739"/>
            <a:ext cx="8587105" cy="577081"/>
          </a:xfrm>
          <a:prstGeom prst="rect">
            <a:avLst/>
          </a:prstGeom>
        </p:spPr>
        <p:txBody>
          <a:bodyPr vert="horz" wrap="square" lIns="0" tIns="12700" rIns="0" bIns="0" rtlCol="0">
            <a:spAutoFit/>
          </a:bodyPr>
          <a:lstStyle/>
          <a:p>
            <a:pPr marL="241300" indent="-228600">
              <a:lnSpc>
                <a:spcPts val="2160"/>
              </a:lnSpc>
              <a:spcBef>
                <a:spcPts val="100"/>
              </a:spcBef>
              <a:buFont typeface="Arial MT"/>
              <a:buChar char="•"/>
              <a:tabLst>
                <a:tab pos="240665" algn="l"/>
                <a:tab pos="241300" algn="l"/>
              </a:tabLst>
            </a:pPr>
            <a:r>
              <a:rPr sz="2000" spc="-85" dirty="0">
                <a:solidFill>
                  <a:srgbClr val="292929"/>
                </a:solidFill>
                <a:latin typeface="Abadi" panose="020B0604020104020204" pitchFamily="34" charset="0"/>
                <a:cs typeface="Microsoft Sans Serif"/>
              </a:rPr>
              <a:t>Launch</a:t>
            </a:r>
            <a:r>
              <a:rPr sz="2000" spc="7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sites</a:t>
            </a:r>
            <a:r>
              <a:rPr sz="2000" spc="7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are</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near</a:t>
            </a:r>
            <a:r>
              <a:rPr sz="2000" spc="60" dirty="0">
                <a:solidFill>
                  <a:srgbClr val="292929"/>
                </a:solidFill>
                <a:latin typeface="Abadi" panose="020B0604020104020204" pitchFamily="34" charset="0"/>
                <a:cs typeface="Microsoft Sans Serif"/>
              </a:rPr>
              <a:t> </a:t>
            </a:r>
            <a:r>
              <a:rPr sz="2000" spc="-120" dirty="0">
                <a:solidFill>
                  <a:srgbClr val="292929"/>
                </a:solidFill>
                <a:latin typeface="Abadi" panose="020B0604020104020204" pitchFamily="34" charset="0"/>
                <a:cs typeface="Microsoft Sans Serif"/>
              </a:rPr>
              <a:t>sea,</a:t>
            </a:r>
            <a:r>
              <a:rPr sz="2000" spc="7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probably</a:t>
            </a:r>
            <a:r>
              <a:rPr sz="2000" spc="70" dirty="0">
                <a:solidFill>
                  <a:srgbClr val="292929"/>
                </a:solidFill>
                <a:latin typeface="Abadi" panose="020B0604020104020204" pitchFamily="34" charset="0"/>
                <a:cs typeface="Microsoft Sans Serif"/>
              </a:rPr>
              <a:t> </a:t>
            </a:r>
            <a:r>
              <a:rPr lang="en-US" sz="2000" spc="-40" dirty="0">
                <a:solidFill>
                  <a:srgbClr val="292929"/>
                </a:solidFill>
                <a:latin typeface="Abadi" panose="020B0604020104020204" pitchFamily="34" charset="0"/>
                <a:cs typeface="Microsoft Sans Serif"/>
              </a:rPr>
              <a:t>for</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safety,</a:t>
            </a:r>
            <a:r>
              <a:rPr sz="2000" spc="75" dirty="0">
                <a:solidFill>
                  <a:srgbClr val="292929"/>
                </a:solidFill>
                <a:latin typeface="Abadi" panose="020B0604020104020204" pitchFamily="34" charset="0"/>
                <a:cs typeface="Microsoft Sans Serif"/>
              </a:rPr>
              <a:t> </a:t>
            </a:r>
            <a:r>
              <a:rPr sz="2000" spc="15" dirty="0">
                <a:solidFill>
                  <a:srgbClr val="292929"/>
                </a:solidFill>
                <a:latin typeface="Abadi" panose="020B0604020104020204" pitchFamily="34" charset="0"/>
                <a:cs typeface="Microsoft Sans Serif"/>
              </a:rPr>
              <a:t>but</a:t>
            </a:r>
            <a:r>
              <a:rPr sz="2000" spc="8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not</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too</a:t>
            </a:r>
            <a:r>
              <a:rPr sz="2000" spc="8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far</a:t>
            </a:r>
            <a:r>
              <a:rPr sz="2000" spc="6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from</a:t>
            </a:r>
            <a:r>
              <a:rPr sz="2000" spc="80" dirty="0">
                <a:solidFill>
                  <a:srgbClr val="292929"/>
                </a:solidFill>
                <a:latin typeface="Abadi" panose="020B0604020104020204" pitchFamily="34" charset="0"/>
                <a:cs typeface="Microsoft Sans Serif"/>
              </a:rPr>
              <a:t> </a:t>
            </a:r>
            <a:r>
              <a:rPr lang="en-US" sz="2000" spc="-55" dirty="0">
                <a:solidFill>
                  <a:srgbClr val="292929"/>
                </a:solidFill>
                <a:latin typeface="Abadi" panose="020B0604020104020204" pitchFamily="34" charset="0"/>
                <a:cs typeface="Microsoft Sans Serif"/>
              </a:rPr>
              <a:t>highways</a:t>
            </a:r>
            <a:r>
              <a:rPr sz="2000" spc="7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r>
              <a:rPr lang="en-US" sz="2000" dirty="0">
                <a:latin typeface="Abadi" panose="020B0604020104020204" pitchFamily="34" charset="0"/>
                <a:cs typeface="Microsoft Sans Serif"/>
              </a:rPr>
              <a:t> r</a:t>
            </a:r>
            <a:r>
              <a:rPr sz="2000" spc="-45" dirty="0">
                <a:solidFill>
                  <a:srgbClr val="292929"/>
                </a:solidFill>
                <a:latin typeface="Abadi" panose="020B0604020104020204" pitchFamily="34" charset="0"/>
                <a:cs typeface="Microsoft Sans Serif"/>
              </a:rPr>
              <a:t>ailroads.</a:t>
            </a:r>
            <a:endParaRPr sz="20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3034665"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90" dirty="0"/>
              <a:t> </a:t>
            </a:r>
            <a:r>
              <a:rPr spc="-125" dirty="0">
                <a:latin typeface="Abadi" panose="020B0604020104020204" pitchFamily="34" charset="0"/>
              </a:rPr>
              <a:t>launch</a:t>
            </a:r>
            <a:r>
              <a:rPr spc="100" dirty="0"/>
              <a:t> </a:t>
            </a:r>
            <a:r>
              <a:rPr spc="-95" dirty="0">
                <a:latin typeface="Abadi" panose="020B0604020104020204" pitchFamily="34" charset="0"/>
              </a:rPr>
              <a:t>sites</a:t>
            </a:r>
          </a:p>
        </p:txBody>
      </p:sp>
      <p:pic>
        <p:nvPicPr>
          <p:cNvPr id="5" name="object 5"/>
          <p:cNvPicPr/>
          <p:nvPr/>
        </p:nvPicPr>
        <p:blipFill>
          <a:blip r:embed="rId2" cstate="print"/>
          <a:stretch>
            <a:fillRect/>
          </a:stretch>
        </p:blipFill>
        <p:spPr>
          <a:xfrm>
            <a:off x="2230120" y="1612900"/>
            <a:ext cx="6824980" cy="41071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8540"/>
            <a:ext cx="598043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05" dirty="0">
                <a:solidFill>
                  <a:srgbClr val="292929"/>
                </a:solidFill>
                <a:latin typeface="Abadi" panose="020B0604020104020204" pitchFamily="34" charset="0"/>
                <a:cs typeface="Microsoft Sans Serif"/>
              </a:rPr>
              <a:t>Example</a:t>
            </a:r>
            <a:r>
              <a:rPr sz="2000" spc="7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of</a:t>
            </a:r>
            <a:r>
              <a:rPr sz="2000" spc="70" dirty="0">
                <a:solidFill>
                  <a:srgbClr val="292929"/>
                </a:solidFill>
                <a:latin typeface="Abadi" panose="020B0604020104020204" pitchFamily="34" charset="0"/>
                <a:cs typeface="Microsoft Sans Serif"/>
              </a:rPr>
              <a:t> </a:t>
            </a:r>
            <a:r>
              <a:rPr sz="2000" spc="-254" dirty="0">
                <a:solidFill>
                  <a:srgbClr val="292929"/>
                </a:solidFill>
                <a:latin typeface="Abadi" panose="020B0604020104020204" pitchFamily="34" charset="0"/>
                <a:cs typeface="Microsoft Sans Serif"/>
              </a:rPr>
              <a:t>KSC</a:t>
            </a:r>
            <a:r>
              <a:rPr sz="2000" spc="8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LC-39A</a:t>
            </a:r>
            <a:r>
              <a:rPr sz="2000" spc="9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launch</a:t>
            </a:r>
            <a:r>
              <a:rPr sz="2000" spc="7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site</a:t>
            </a:r>
            <a:r>
              <a:rPr sz="2000" spc="6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launch</a:t>
            </a:r>
            <a:r>
              <a:rPr sz="2000" spc="50"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outcomes</a:t>
            </a:r>
            <a:endParaRPr sz="2000" dirty="0">
              <a:latin typeface="Abadi" panose="020B0604020104020204" pitchFamily="34" charset="0"/>
              <a:cs typeface="Microsoft Sans Serif"/>
            </a:endParaRPr>
          </a:p>
        </p:txBody>
      </p:sp>
      <p:sp>
        <p:nvSpPr>
          <p:cNvPr id="3" name="object 3"/>
          <p:cNvSpPr txBox="1"/>
          <p:nvPr/>
        </p:nvSpPr>
        <p:spPr>
          <a:xfrm>
            <a:off x="848994" y="5584507"/>
            <a:ext cx="712089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14" dirty="0">
                <a:solidFill>
                  <a:srgbClr val="292929"/>
                </a:solidFill>
                <a:latin typeface="Abadi" panose="020B0604020104020204" pitchFamily="34" charset="0"/>
                <a:cs typeface="Microsoft Sans Serif"/>
              </a:rPr>
              <a:t>Green</a:t>
            </a:r>
            <a:r>
              <a:rPr sz="2000" spc="6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markers</a:t>
            </a:r>
            <a:r>
              <a:rPr sz="2000" spc="7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indicate</a:t>
            </a:r>
            <a:r>
              <a:rPr sz="2000" spc="6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successful</a:t>
            </a:r>
            <a:r>
              <a:rPr sz="2000" spc="4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r>
              <a:rPr sz="2000" spc="6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red</a:t>
            </a:r>
            <a:r>
              <a:rPr sz="2000" spc="8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ones</a:t>
            </a:r>
            <a:r>
              <a:rPr sz="2000" spc="6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indicate</a:t>
            </a:r>
            <a:r>
              <a:rPr sz="2000" spc="45"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failure.</a:t>
            </a:r>
            <a:endParaRPr sz="20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5105400" cy="589915"/>
          </a:xfrm>
          <a:prstGeom prst="rect">
            <a:avLst/>
          </a:prstGeom>
        </p:spPr>
        <p:txBody>
          <a:bodyPr vert="horz" wrap="square" lIns="0" tIns="12700" rIns="0" bIns="0" rtlCol="0">
            <a:spAutoFit/>
          </a:bodyPr>
          <a:lstStyle/>
          <a:p>
            <a:pPr marL="12700">
              <a:lnSpc>
                <a:spcPct val="100000"/>
              </a:lnSpc>
              <a:spcBef>
                <a:spcPts val="100"/>
              </a:spcBef>
            </a:pPr>
            <a:r>
              <a:rPr spc="-160" dirty="0">
                <a:latin typeface="Abadi" panose="020B0604020104020204" pitchFamily="34" charset="0"/>
              </a:rPr>
              <a:t>Launch</a:t>
            </a:r>
            <a:r>
              <a:rPr spc="114" dirty="0">
                <a:latin typeface="Abadi" panose="020B0604020104020204" pitchFamily="34" charset="0"/>
              </a:rPr>
              <a:t> </a:t>
            </a:r>
            <a:r>
              <a:rPr spc="-145" dirty="0">
                <a:latin typeface="Abadi" panose="020B0604020104020204" pitchFamily="34" charset="0"/>
              </a:rPr>
              <a:t>Outcomes</a:t>
            </a:r>
            <a:r>
              <a:rPr spc="140" dirty="0">
                <a:latin typeface="Abadi" panose="020B0604020104020204" pitchFamily="34" charset="0"/>
              </a:rPr>
              <a:t> </a:t>
            </a:r>
            <a:r>
              <a:rPr spc="-65" dirty="0">
                <a:latin typeface="Abadi" panose="020B0604020104020204" pitchFamily="34" charset="0"/>
              </a:rPr>
              <a:t>by</a:t>
            </a:r>
            <a:r>
              <a:rPr spc="120" dirty="0">
                <a:latin typeface="Abadi" panose="020B0604020104020204" pitchFamily="34" charset="0"/>
              </a:rPr>
              <a:t> </a:t>
            </a:r>
            <a:r>
              <a:rPr spc="-130" dirty="0">
                <a:latin typeface="Abadi" panose="020B0604020104020204" pitchFamily="34" charset="0"/>
              </a:rPr>
              <a:t>Site</a:t>
            </a:r>
          </a:p>
        </p:txBody>
      </p:sp>
      <p:grpSp>
        <p:nvGrpSpPr>
          <p:cNvPr id="5" name="object 5"/>
          <p:cNvGrpSpPr/>
          <p:nvPr/>
        </p:nvGrpSpPr>
        <p:grpSpPr>
          <a:xfrm>
            <a:off x="1584960" y="2156460"/>
            <a:ext cx="8422640" cy="3082290"/>
            <a:chOff x="1584960" y="2156460"/>
            <a:chExt cx="8422640" cy="3082290"/>
          </a:xfrm>
        </p:grpSpPr>
        <p:pic>
          <p:nvPicPr>
            <p:cNvPr id="6" name="object 6"/>
            <p:cNvPicPr/>
            <p:nvPr/>
          </p:nvPicPr>
          <p:blipFill>
            <a:blip r:embed="rId2" cstate="print"/>
            <a:stretch>
              <a:fillRect/>
            </a:stretch>
          </p:blipFill>
          <p:spPr>
            <a:xfrm>
              <a:off x="2184400" y="2527300"/>
              <a:ext cx="7823200" cy="2151380"/>
            </a:xfrm>
            <a:prstGeom prst="rect">
              <a:avLst/>
            </a:prstGeom>
          </p:spPr>
        </p:pic>
        <p:pic>
          <p:nvPicPr>
            <p:cNvPr id="7" name="object 7"/>
            <p:cNvPicPr/>
            <p:nvPr/>
          </p:nvPicPr>
          <p:blipFill>
            <a:blip r:embed="rId3" cstate="print"/>
            <a:stretch>
              <a:fillRect/>
            </a:stretch>
          </p:blipFill>
          <p:spPr>
            <a:xfrm>
              <a:off x="3858260" y="2156460"/>
              <a:ext cx="3981195" cy="3010916"/>
            </a:xfrm>
            <a:prstGeom prst="rect">
              <a:avLst/>
            </a:prstGeom>
          </p:spPr>
        </p:pic>
        <p:pic>
          <p:nvPicPr>
            <p:cNvPr id="8" name="object 8"/>
            <p:cNvPicPr/>
            <p:nvPr/>
          </p:nvPicPr>
          <p:blipFill>
            <a:blip r:embed="rId4" cstate="print"/>
            <a:stretch>
              <a:fillRect/>
            </a:stretch>
          </p:blipFill>
          <p:spPr>
            <a:xfrm>
              <a:off x="4051300" y="2349500"/>
              <a:ext cx="3604259" cy="2633980"/>
            </a:xfrm>
            <a:prstGeom prst="rect">
              <a:avLst/>
            </a:prstGeom>
          </p:spPr>
        </p:pic>
        <p:sp>
          <p:nvSpPr>
            <p:cNvPr id="9" name="object 9"/>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84960" y="3324860"/>
              <a:ext cx="2500376" cy="1913636"/>
            </a:xfrm>
            <a:prstGeom prst="rect">
              <a:avLst/>
            </a:prstGeom>
          </p:spPr>
        </p:pic>
        <p:pic>
          <p:nvPicPr>
            <p:cNvPr id="11" name="object 11"/>
            <p:cNvPicPr/>
            <p:nvPr/>
          </p:nvPicPr>
          <p:blipFill>
            <a:blip r:embed="rId6" cstate="print"/>
            <a:stretch>
              <a:fillRect/>
            </a:stretch>
          </p:blipFill>
          <p:spPr>
            <a:xfrm>
              <a:off x="1778000" y="3517900"/>
              <a:ext cx="2123440" cy="1536700"/>
            </a:xfrm>
            <a:prstGeom prst="rect">
              <a:avLst/>
            </a:prstGeom>
          </p:spPr>
        </p:pic>
        <p:sp>
          <p:nvSpPr>
            <p:cNvPr id="12" name="object 12"/>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39</a:t>
            </a:fld>
            <a:endParaRPr spc="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097" y="418782"/>
            <a:ext cx="2446020" cy="589915"/>
          </a:xfrm>
          <a:prstGeom prst="rect">
            <a:avLst/>
          </a:prstGeom>
        </p:spPr>
        <p:txBody>
          <a:bodyPr vert="horz" wrap="square" lIns="0" tIns="12700" rIns="0" bIns="0" rtlCol="0">
            <a:spAutoFit/>
          </a:bodyPr>
          <a:lstStyle/>
          <a:p>
            <a:pPr marL="12700">
              <a:lnSpc>
                <a:spcPct val="100000"/>
              </a:lnSpc>
              <a:spcBef>
                <a:spcPts val="100"/>
              </a:spcBef>
            </a:pPr>
            <a:r>
              <a:rPr spc="-30" dirty="0">
                <a:latin typeface="Abadi" panose="020B0604020104020204" pitchFamily="34" charset="0"/>
              </a:rPr>
              <a:t>Introduction</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907097" y="1601169"/>
            <a:ext cx="9918700" cy="4651915"/>
          </a:xfrm>
          <a:prstGeom prst="rect">
            <a:avLst/>
          </a:prstGeom>
        </p:spPr>
        <p:txBody>
          <a:bodyPr vert="horz" wrap="square" lIns="0" tIns="50165" rIns="0" bIns="0" rtlCol="0">
            <a:spAutoFit/>
          </a:body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This project aims to predict whether SpaceX’s Falcon 9 will successfully land in the first stage. It is crucial to determine this to help the board budget for the cost of each launch. Falcon 9 is a relatively cheaper rocket compared to other industry providers, therefore, there is still a marginal opportunity to leverage costs and launches for advertising/marketing purposes.</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We aim to resolve whether the launches are successful using past launch data and metrics such as Orbit size, Long, Latitude, geographical location, to predict future successful launches and landings and be able to quantify what each launch will cost. This will help in the development phase helping SpaceX be a leader in rocket launches using the Falcon 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99512"/>
            <a:ext cx="9540875" cy="611706"/>
          </a:xfrm>
          <a:prstGeom prst="rect">
            <a:avLst/>
          </a:prstGeom>
        </p:spPr>
        <p:txBody>
          <a:bodyPr vert="horz" wrap="square" lIns="0" tIns="46990" rIns="0" bIns="0" rtlCol="0">
            <a:spAutoFit/>
          </a:bodyPr>
          <a:lstStyle/>
          <a:p>
            <a:pPr marL="241300" marR="5080" indent="-228600">
              <a:lnSpc>
                <a:spcPts val="2160"/>
              </a:lnSpc>
              <a:spcBef>
                <a:spcPts val="370"/>
              </a:spcBef>
              <a:buFont typeface="Arial MT"/>
              <a:buChar char="•"/>
              <a:tabLst>
                <a:tab pos="240665" algn="l"/>
                <a:tab pos="241300" algn="l"/>
              </a:tabLst>
            </a:pPr>
            <a:r>
              <a:rPr sz="2000" spc="-85" dirty="0">
                <a:solidFill>
                  <a:srgbClr val="292929"/>
                </a:solidFill>
                <a:latin typeface="Abadi" panose="020B0604020104020204" pitchFamily="34" charset="0"/>
                <a:cs typeface="Microsoft Sans Serif"/>
              </a:rPr>
              <a:t>Launch</a:t>
            </a:r>
            <a:r>
              <a:rPr sz="2000" spc="6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site</a:t>
            </a:r>
            <a:r>
              <a:rPr sz="2000" spc="70" dirty="0">
                <a:solidFill>
                  <a:srgbClr val="292929"/>
                </a:solidFill>
                <a:latin typeface="Abadi" panose="020B0604020104020204" pitchFamily="34" charset="0"/>
                <a:cs typeface="Microsoft Sans Serif"/>
              </a:rPr>
              <a:t> </a:t>
            </a:r>
            <a:r>
              <a:rPr sz="2000" spc="-250" dirty="0">
                <a:solidFill>
                  <a:srgbClr val="292929"/>
                </a:solidFill>
                <a:latin typeface="Abadi" panose="020B0604020104020204" pitchFamily="34" charset="0"/>
                <a:cs typeface="Microsoft Sans Serif"/>
              </a:rPr>
              <a:t>KSC</a:t>
            </a:r>
            <a:r>
              <a:rPr sz="2000" spc="-20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LC-39A</a:t>
            </a:r>
            <a:r>
              <a:rPr sz="2000" spc="95" dirty="0">
                <a:solidFill>
                  <a:srgbClr val="292929"/>
                </a:solidFill>
                <a:latin typeface="Abadi" panose="020B0604020104020204" pitchFamily="34" charset="0"/>
                <a:cs typeface="Microsoft Sans Serif"/>
              </a:rPr>
              <a:t> </a:t>
            </a:r>
            <a:r>
              <a:rPr sz="2000" spc="-105" dirty="0">
                <a:solidFill>
                  <a:srgbClr val="292929"/>
                </a:solidFill>
                <a:latin typeface="Abadi" panose="020B0604020104020204" pitchFamily="34" charset="0"/>
                <a:cs typeface="Microsoft Sans Serif"/>
              </a:rPr>
              <a:t>has</a:t>
            </a:r>
            <a:r>
              <a:rPr sz="2000" spc="75"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good</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logistics</a:t>
            </a:r>
            <a:r>
              <a:rPr sz="2000" spc="80"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aspects,</a:t>
            </a:r>
            <a:r>
              <a:rPr sz="2000" spc="5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being</a:t>
            </a:r>
            <a:r>
              <a:rPr sz="2000" spc="8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near</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railroad</a:t>
            </a:r>
            <a:r>
              <a:rPr sz="2000" spc="6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road</a:t>
            </a:r>
            <a:r>
              <a:rPr sz="2000" spc="80"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and </a:t>
            </a:r>
            <a:r>
              <a:rPr sz="2000" spc="-52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relatively</a:t>
            </a:r>
            <a:r>
              <a:rPr sz="2000" spc="5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far</a:t>
            </a:r>
            <a:r>
              <a:rPr sz="2000" spc="75"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from</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inhabited</a:t>
            </a:r>
            <a:r>
              <a:rPr sz="2000" spc="80" dirty="0">
                <a:solidFill>
                  <a:srgbClr val="292929"/>
                </a:solidFill>
                <a:latin typeface="Abadi" panose="020B0604020104020204" pitchFamily="34" charset="0"/>
                <a:cs typeface="Microsoft Sans Serif"/>
              </a:rPr>
              <a:t> </a:t>
            </a:r>
            <a:r>
              <a:rPr sz="2000" spc="-100" dirty="0">
                <a:solidFill>
                  <a:srgbClr val="292929"/>
                </a:solidFill>
                <a:latin typeface="Abadi" panose="020B0604020104020204" pitchFamily="34" charset="0"/>
                <a:cs typeface="Microsoft Sans Serif"/>
              </a:rPr>
              <a:t>areas.</a:t>
            </a:r>
            <a:endParaRPr sz="20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4029710" cy="589915"/>
          </a:xfrm>
          <a:prstGeom prst="rect">
            <a:avLst/>
          </a:prstGeom>
        </p:spPr>
        <p:txBody>
          <a:bodyPr vert="horz" wrap="square" lIns="0" tIns="12700" rIns="0" bIns="0" rtlCol="0">
            <a:spAutoFit/>
          </a:bodyPr>
          <a:lstStyle/>
          <a:p>
            <a:pPr marL="12700">
              <a:lnSpc>
                <a:spcPct val="100000"/>
              </a:lnSpc>
              <a:spcBef>
                <a:spcPts val="100"/>
              </a:spcBef>
            </a:pPr>
            <a:r>
              <a:rPr spc="-70" dirty="0">
                <a:latin typeface="Abadi" panose="020B0604020104020204" pitchFamily="34" charset="0"/>
              </a:rPr>
              <a:t>Logistics</a:t>
            </a:r>
            <a:r>
              <a:rPr spc="130" dirty="0"/>
              <a:t> </a:t>
            </a:r>
            <a:r>
              <a:rPr spc="-110" dirty="0"/>
              <a:t>and</a:t>
            </a:r>
            <a:r>
              <a:rPr spc="100" dirty="0"/>
              <a:t> </a:t>
            </a:r>
            <a:r>
              <a:rPr spc="-155" dirty="0"/>
              <a:t>Safety</a:t>
            </a:r>
          </a:p>
        </p:txBody>
      </p:sp>
      <p:pic>
        <p:nvPicPr>
          <p:cNvPr id="4" name="object 4"/>
          <p:cNvPicPr/>
          <p:nvPr/>
        </p:nvPicPr>
        <p:blipFill>
          <a:blip r:embed="rId2" cstate="print"/>
          <a:stretch>
            <a:fillRect/>
          </a:stretch>
        </p:blipFill>
        <p:spPr>
          <a:xfrm>
            <a:off x="3756659" y="1518919"/>
            <a:ext cx="4678680" cy="38201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40</a:t>
            </a:fld>
            <a:endParaRPr spc="7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2107"/>
            <a:ext cx="8869045" cy="605155"/>
          </a:xfrm>
          <a:prstGeom prst="rect">
            <a:avLst/>
          </a:prstGeom>
        </p:spPr>
        <p:txBody>
          <a:bodyPr vert="horz" wrap="square" lIns="0" tIns="12700" rIns="0" bIns="0" rtlCol="0">
            <a:spAutoFit/>
          </a:bodyPr>
          <a:lstStyle/>
          <a:p>
            <a:pPr marL="241300" indent="-228600">
              <a:lnSpc>
                <a:spcPts val="2280"/>
              </a:lnSpc>
              <a:spcBef>
                <a:spcPts val="100"/>
              </a:spcBef>
              <a:buFont typeface="Arial MT"/>
              <a:buChar char="•"/>
              <a:tabLst>
                <a:tab pos="240665" algn="l"/>
                <a:tab pos="241300" algn="l"/>
              </a:tabLst>
            </a:pPr>
            <a:r>
              <a:rPr sz="2000" spc="-130" dirty="0">
                <a:solidFill>
                  <a:srgbClr val="292929"/>
                </a:solidFill>
                <a:latin typeface="Abadi" panose="020B0604020104020204" pitchFamily="34" charset="0"/>
                <a:cs typeface="Microsoft Sans Serif"/>
              </a:rPr>
              <a:t>The</a:t>
            </a:r>
            <a:r>
              <a:rPr sz="2000" spc="7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place</a:t>
            </a:r>
            <a:r>
              <a:rPr sz="2000" spc="7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where</a:t>
            </a:r>
            <a:r>
              <a:rPr sz="2000" spc="90" dirty="0">
                <a:solidFill>
                  <a:srgbClr val="292929"/>
                </a:solidFill>
                <a:latin typeface="Abadi" panose="020B0604020104020204" pitchFamily="34" charset="0"/>
                <a:cs typeface="Microsoft Sans Serif"/>
              </a:rPr>
              <a:t> </a:t>
            </a:r>
            <a:r>
              <a:rPr sz="2000" spc="-85" dirty="0">
                <a:solidFill>
                  <a:srgbClr val="292929"/>
                </a:solidFill>
                <a:latin typeface="Abadi" panose="020B0604020104020204" pitchFamily="34" charset="0"/>
                <a:cs typeface="Microsoft Sans Serif"/>
              </a:rPr>
              <a:t>launches</a:t>
            </a:r>
            <a:r>
              <a:rPr sz="2000" spc="50"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are</a:t>
            </a:r>
            <a:r>
              <a:rPr sz="2000" spc="80"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done</a:t>
            </a:r>
            <a:r>
              <a:rPr sz="2000" spc="100" dirty="0">
                <a:solidFill>
                  <a:srgbClr val="292929"/>
                </a:solidFill>
                <a:latin typeface="Abadi" panose="020B0604020104020204" pitchFamily="34" charset="0"/>
                <a:cs typeface="Microsoft Sans Serif"/>
              </a:rPr>
              <a:t> </a:t>
            </a:r>
            <a:r>
              <a:rPr sz="2000" spc="-120" dirty="0">
                <a:solidFill>
                  <a:srgbClr val="292929"/>
                </a:solidFill>
                <a:latin typeface="Abadi" panose="020B0604020104020204" pitchFamily="34" charset="0"/>
                <a:cs typeface="Microsoft Sans Serif"/>
              </a:rPr>
              <a:t>seems</a:t>
            </a:r>
            <a:r>
              <a:rPr sz="2000" spc="6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to</a:t>
            </a:r>
            <a:r>
              <a:rPr sz="2000" spc="85"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be</a:t>
            </a:r>
            <a:r>
              <a:rPr sz="2000" spc="75" dirty="0">
                <a:solidFill>
                  <a:srgbClr val="292929"/>
                </a:solidFill>
                <a:latin typeface="Abadi" panose="020B0604020104020204" pitchFamily="34" charset="0"/>
                <a:cs typeface="Microsoft Sans Serif"/>
              </a:rPr>
              <a:t> </a:t>
            </a:r>
            <a:r>
              <a:rPr sz="2000" spc="-135" dirty="0">
                <a:solidFill>
                  <a:srgbClr val="292929"/>
                </a:solidFill>
                <a:latin typeface="Abadi" panose="020B0604020104020204" pitchFamily="34" charset="0"/>
                <a:cs typeface="Microsoft Sans Serif"/>
              </a:rPr>
              <a:t>a</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very</a:t>
            </a:r>
            <a:r>
              <a:rPr sz="2000" spc="75" dirty="0">
                <a:solidFill>
                  <a:srgbClr val="292929"/>
                </a:solidFill>
                <a:latin typeface="Abadi" panose="020B0604020104020204" pitchFamily="34" charset="0"/>
                <a:cs typeface="Microsoft Sans Serif"/>
              </a:rPr>
              <a:t> </a:t>
            </a:r>
            <a:r>
              <a:rPr sz="2000" spc="-15" dirty="0">
                <a:solidFill>
                  <a:srgbClr val="292929"/>
                </a:solidFill>
                <a:latin typeface="Abadi" panose="020B0604020104020204" pitchFamily="34" charset="0"/>
                <a:cs typeface="Microsoft Sans Serif"/>
              </a:rPr>
              <a:t>important</a:t>
            </a:r>
            <a:r>
              <a:rPr sz="2000" spc="8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factor</a:t>
            </a:r>
            <a:r>
              <a:rPr sz="2000" spc="80" dirty="0">
                <a:solidFill>
                  <a:srgbClr val="292929"/>
                </a:solidFill>
                <a:latin typeface="Abadi" panose="020B0604020104020204" pitchFamily="34" charset="0"/>
                <a:cs typeface="Microsoft Sans Serif"/>
              </a:rPr>
              <a:t> </a:t>
            </a:r>
            <a:r>
              <a:rPr lang="en-US" sz="2000" spc="-5" dirty="0">
                <a:solidFill>
                  <a:srgbClr val="292929"/>
                </a:solidFill>
                <a:latin typeface="Abadi" panose="020B0604020104020204" pitchFamily="34" charset="0"/>
                <a:cs typeface="Microsoft Sans Serif"/>
              </a:rPr>
              <a:t>for</a:t>
            </a:r>
            <a:endParaRPr sz="2000" dirty="0">
              <a:latin typeface="Abadi" panose="020B0604020104020204" pitchFamily="34" charset="0"/>
              <a:cs typeface="Microsoft Sans Serif"/>
            </a:endParaRPr>
          </a:p>
          <a:p>
            <a:pPr marL="241300">
              <a:lnSpc>
                <a:spcPts val="2280"/>
              </a:lnSpc>
            </a:pPr>
            <a:r>
              <a:rPr lang="en-US" sz="2000" spc="-110" dirty="0">
                <a:solidFill>
                  <a:srgbClr val="292929"/>
                </a:solidFill>
                <a:latin typeface="Abadi" panose="020B0604020104020204" pitchFamily="34" charset="0"/>
                <a:cs typeface="Microsoft Sans Serif"/>
              </a:rPr>
              <a:t>S</a:t>
            </a:r>
            <a:r>
              <a:rPr sz="2000" spc="-110" dirty="0">
                <a:solidFill>
                  <a:srgbClr val="292929"/>
                </a:solidFill>
                <a:latin typeface="Abadi" panose="020B0604020104020204" pitchFamily="34" charset="0"/>
                <a:cs typeface="Microsoft Sans Serif"/>
              </a:rPr>
              <a:t>uccess</a:t>
            </a:r>
            <a:r>
              <a:rPr lang="en-US" sz="2000" spc="20" dirty="0">
                <a:solidFill>
                  <a:srgbClr val="292929"/>
                </a:solidFill>
                <a:latin typeface="Abadi" panose="020B0604020104020204" pitchFamily="34" charset="0"/>
                <a:cs typeface="Microsoft Sans Serif"/>
              </a:rPr>
              <a:t>ful </a:t>
            </a:r>
            <a:r>
              <a:rPr sz="2000" spc="-65" dirty="0">
                <a:solidFill>
                  <a:srgbClr val="292929"/>
                </a:solidFill>
                <a:latin typeface="Abadi" panose="020B0604020104020204" pitchFamily="34" charset="0"/>
                <a:cs typeface="Microsoft Sans Serif"/>
              </a:rPr>
              <a:t>missions.</a:t>
            </a:r>
            <a:endParaRPr sz="20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596255" cy="589915"/>
          </a:xfrm>
          <a:prstGeom prst="rect">
            <a:avLst/>
          </a:prstGeom>
        </p:spPr>
        <p:txBody>
          <a:bodyPr vert="horz" wrap="square" lIns="0" tIns="12700" rIns="0" bIns="0" rtlCol="0">
            <a:spAutoFit/>
          </a:bodyPr>
          <a:lstStyle/>
          <a:p>
            <a:pPr marL="12700">
              <a:lnSpc>
                <a:spcPct val="100000"/>
              </a:lnSpc>
              <a:spcBef>
                <a:spcPts val="100"/>
              </a:spcBef>
            </a:pPr>
            <a:r>
              <a:rPr spc="-180" dirty="0">
                <a:latin typeface="Abadi" panose="020B0604020104020204" pitchFamily="34" charset="0"/>
              </a:rPr>
              <a:t>Successful</a:t>
            </a:r>
            <a:r>
              <a:rPr spc="120" dirty="0"/>
              <a:t> </a:t>
            </a:r>
            <a:r>
              <a:rPr spc="-175" dirty="0"/>
              <a:t>Launches</a:t>
            </a:r>
            <a:r>
              <a:rPr spc="125" dirty="0"/>
              <a:t> </a:t>
            </a:r>
            <a:r>
              <a:rPr spc="-65" dirty="0"/>
              <a:t>by</a:t>
            </a:r>
            <a:r>
              <a:rPr spc="125" dirty="0"/>
              <a:t> </a:t>
            </a:r>
            <a:r>
              <a:rPr spc="-130" dirty="0"/>
              <a:t>Site</a:t>
            </a:r>
          </a:p>
        </p:txBody>
      </p:sp>
      <p:pic>
        <p:nvPicPr>
          <p:cNvPr id="4" name="object 4"/>
          <p:cNvPicPr/>
          <p:nvPr/>
        </p:nvPicPr>
        <p:blipFill>
          <a:blip r:embed="rId2" cstate="print"/>
          <a:stretch>
            <a:fillRect/>
          </a:stretch>
        </p:blipFill>
        <p:spPr>
          <a:xfrm>
            <a:off x="2755900" y="1442719"/>
            <a:ext cx="5773420" cy="39725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42</a:t>
            </a:fld>
            <a:endParaRPr spc="7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34647"/>
            <a:ext cx="5612130" cy="36068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2200" spc="40" dirty="0">
                <a:solidFill>
                  <a:srgbClr val="292929"/>
                </a:solidFill>
                <a:latin typeface="Abadi" panose="020B0604020104020204" pitchFamily="34" charset="0"/>
                <a:cs typeface="Microsoft Sans Serif"/>
              </a:rPr>
              <a:t>76.9%</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7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this</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site.</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7621270" cy="589915"/>
          </a:xfrm>
          <a:prstGeom prst="rect">
            <a:avLst/>
          </a:prstGeom>
        </p:spPr>
        <p:txBody>
          <a:bodyPr vert="horz" wrap="square" lIns="0" tIns="12700" rIns="0" bIns="0" rtlCol="0">
            <a:spAutoFit/>
          </a:bodyPr>
          <a:lstStyle/>
          <a:p>
            <a:pPr marL="12700">
              <a:lnSpc>
                <a:spcPct val="100000"/>
              </a:lnSpc>
              <a:spcBef>
                <a:spcPts val="100"/>
              </a:spcBef>
            </a:pPr>
            <a:r>
              <a:rPr spc="-150" dirty="0"/>
              <a:t>Lau</a:t>
            </a:r>
            <a:r>
              <a:rPr spc="-165" dirty="0"/>
              <a:t>nch</a:t>
            </a:r>
            <a:r>
              <a:rPr spc="135" dirty="0"/>
              <a:t> </a:t>
            </a:r>
            <a:r>
              <a:rPr spc="-520" dirty="0"/>
              <a:t>S</a:t>
            </a:r>
            <a:r>
              <a:rPr spc="-204" dirty="0"/>
              <a:t>uccess</a:t>
            </a:r>
            <a:r>
              <a:rPr spc="150" dirty="0"/>
              <a:t> </a:t>
            </a:r>
            <a:r>
              <a:rPr spc="-120" dirty="0"/>
              <a:t>Rati</a:t>
            </a:r>
            <a:r>
              <a:rPr spc="-145" dirty="0"/>
              <a:t>o</a:t>
            </a:r>
            <a:r>
              <a:rPr spc="110" dirty="0"/>
              <a:t> </a:t>
            </a:r>
            <a:r>
              <a:rPr spc="10" dirty="0"/>
              <a:t>for</a:t>
            </a:r>
            <a:r>
              <a:rPr spc="135" dirty="0"/>
              <a:t> </a:t>
            </a:r>
            <a:r>
              <a:rPr spc="-450" dirty="0"/>
              <a:t>KS</a:t>
            </a:r>
            <a:r>
              <a:rPr spc="-480" dirty="0"/>
              <a:t>C</a:t>
            </a:r>
            <a:r>
              <a:rPr spc="130" dirty="0"/>
              <a:t> </a:t>
            </a:r>
            <a:r>
              <a:rPr spc="-345" dirty="0"/>
              <a:t>LC</a:t>
            </a:r>
            <a:r>
              <a:rPr spc="5" dirty="0"/>
              <a:t>-</a:t>
            </a:r>
            <a:r>
              <a:rPr spc="65" dirty="0"/>
              <a:t>39A</a:t>
            </a:r>
          </a:p>
        </p:txBody>
      </p:sp>
      <p:pic>
        <p:nvPicPr>
          <p:cNvPr id="4" name="object 4"/>
          <p:cNvPicPr/>
          <p:nvPr/>
        </p:nvPicPr>
        <p:blipFill>
          <a:blip r:embed="rId2" cstate="print"/>
          <a:stretch>
            <a:fillRect/>
          </a:stretch>
        </p:blipFill>
        <p:spPr>
          <a:xfrm>
            <a:off x="3208020" y="2047239"/>
            <a:ext cx="5775959" cy="2763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43</a:t>
            </a:fld>
            <a:endParaRPr spc="7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96875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under</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6,000kg</a:t>
            </a:r>
            <a:r>
              <a:rPr sz="2200" spc="10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FT</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most</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combination.</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latin typeface="Abadi" panose="020B0604020104020204" pitchFamily="34" charset="0"/>
              </a:rPr>
              <a:t>Launch</a:t>
            </a:r>
            <a:r>
              <a:rPr spc="90" dirty="0"/>
              <a:t> </a:t>
            </a:r>
            <a:r>
              <a:rPr spc="-130" dirty="0"/>
              <a:t>Outcome</a:t>
            </a:r>
          </a:p>
        </p:txBody>
      </p:sp>
      <p:pic>
        <p:nvPicPr>
          <p:cNvPr id="4" name="object 4"/>
          <p:cNvPicPr/>
          <p:nvPr/>
        </p:nvPicPr>
        <p:blipFill>
          <a:blip r:embed="rId2" cstate="print"/>
          <a:stretch>
            <a:fillRect/>
          </a:stretch>
        </p:blipFill>
        <p:spPr>
          <a:xfrm>
            <a:off x="2816860" y="1666239"/>
            <a:ext cx="6309360" cy="35255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44</a:t>
            </a:fld>
            <a:endParaRPr spc="7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823214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There’s</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not</a:t>
            </a:r>
            <a:r>
              <a:rPr sz="2200" spc="6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enough</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estimate</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risk</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9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7,000kg</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latin typeface="Abadi" panose="020B0604020104020204" pitchFamily="34" charset="0"/>
              </a:rPr>
              <a:t>Payload</a:t>
            </a:r>
            <a:r>
              <a:rPr spc="110" dirty="0"/>
              <a:t> </a:t>
            </a:r>
            <a:r>
              <a:rPr spc="-180" dirty="0"/>
              <a:t>vs.</a:t>
            </a:r>
            <a:r>
              <a:rPr spc="110" dirty="0"/>
              <a:t> </a:t>
            </a:r>
            <a:r>
              <a:rPr spc="-160" dirty="0"/>
              <a:t>Launch</a:t>
            </a:r>
            <a:r>
              <a:rPr spc="90" dirty="0"/>
              <a:t> </a:t>
            </a:r>
            <a:r>
              <a:rPr spc="-130" dirty="0"/>
              <a:t>Outcome</a:t>
            </a:r>
          </a:p>
        </p:txBody>
      </p:sp>
      <p:pic>
        <p:nvPicPr>
          <p:cNvPr id="4" name="object 4"/>
          <p:cNvPicPr/>
          <p:nvPr/>
        </p:nvPicPr>
        <p:blipFill>
          <a:blip r:embed="rId2" cstate="print"/>
          <a:stretch>
            <a:fillRect/>
          </a:stretch>
        </p:blipFill>
        <p:spPr>
          <a:xfrm>
            <a:off x="2872739" y="1656079"/>
            <a:ext cx="6309360" cy="354584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45</a:t>
            </a:fld>
            <a:endParaRPr spc="7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98421"/>
            <a:ext cx="5086350" cy="2444259"/>
          </a:xfrm>
          <a:prstGeom prst="rect">
            <a:avLst/>
          </a:prstGeom>
        </p:spPr>
        <p:txBody>
          <a:bodyPr vert="horz" wrap="square" lIns="0" tIns="12700" rIns="0" bIns="0" rtlCol="0">
            <a:spAutoFit/>
          </a:bodyPr>
          <a:lstStyle/>
          <a:p>
            <a:pPr marL="241300" marR="147955" indent="-228600">
              <a:lnSpc>
                <a:spcPct val="100000"/>
              </a:lnSpc>
              <a:spcBef>
                <a:spcPts val="100"/>
              </a:spcBef>
              <a:buFont typeface="Arial MT"/>
              <a:buChar char="•"/>
              <a:tabLst>
                <a:tab pos="240665" algn="l"/>
                <a:tab pos="241300" algn="l"/>
              </a:tabLst>
            </a:pPr>
            <a:r>
              <a:rPr sz="2200" spc="-60" dirty="0">
                <a:solidFill>
                  <a:srgbClr val="292929"/>
                </a:solidFill>
                <a:latin typeface="Abadi" panose="020B0604020104020204" pitchFamily="34" charset="0"/>
                <a:cs typeface="Microsoft Sans Serif"/>
              </a:rPr>
              <a:t>Four</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models</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tested, </a:t>
            </a:r>
            <a:r>
              <a:rPr sz="2200" spc="-4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their</a:t>
            </a:r>
            <a:r>
              <a:rPr sz="2200" spc="7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accuracies</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plotted</a:t>
            </a:r>
            <a:r>
              <a:rPr sz="2200" spc="5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beside;</a:t>
            </a:r>
            <a:endParaRPr sz="2200" dirty="0">
              <a:latin typeface="Abadi" panose="020B0604020104020204" pitchFamily="34" charset="0"/>
              <a:cs typeface="Microsoft Sans Serif"/>
            </a:endParaRPr>
          </a:p>
          <a:p>
            <a:pPr>
              <a:lnSpc>
                <a:spcPct val="100000"/>
              </a:lnSpc>
              <a:buClr>
                <a:srgbClr val="292929"/>
              </a:buClr>
              <a:buFont typeface="Arial MT"/>
              <a:buChar char="•"/>
            </a:pPr>
            <a:endParaRPr sz="2500" dirty="0">
              <a:latin typeface="Abadi" panose="020B0604020104020204" pitchFamily="34" charset="0"/>
              <a:cs typeface="Microsoft Sans Serif"/>
            </a:endParaRPr>
          </a:p>
          <a:p>
            <a:pPr>
              <a:lnSpc>
                <a:spcPct val="100000"/>
              </a:lnSpc>
              <a:spcBef>
                <a:spcPts val="5"/>
              </a:spcBef>
              <a:buClr>
                <a:srgbClr val="292929"/>
              </a:buClr>
              <a:buFont typeface="Arial MT"/>
              <a:buChar char="•"/>
            </a:pPr>
            <a:endParaRPr sz="2300" dirty="0">
              <a:latin typeface="Abadi" panose="020B0604020104020204" pitchFamily="34" charset="0"/>
              <a:cs typeface="Microsoft Sans Serif"/>
            </a:endParaRPr>
          </a:p>
          <a:p>
            <a:pPr marL="241300" marR="5080" indent="-228600">
              <a:lnSpc>
                <a:spcPct val="100000"/>
              </a:lnSpc>
              <a:spcBef>
                <a:spcPts val="5"/>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highest</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 </a:t>
            </a:r>
            <a:r>
              <a:rPr sz="2200" spc="-57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accuracy</a:t>
            </a:r>
            <a:r>
              <a:rPr sz="2200" spc="36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 </a:t>
            </a:r>
            <a:r>
              <a:rPr sz="2200" spc="-65" dirty="0">
                <a:solidFill>
                  <a:srgbClr val="292929"/>
                </a:solidFill>
                <a:latin typeface="Abadi" panose="020B0604020104020204" pitchFamily="34" charset="0"/>
                <a:cs typeface="Microsoft Sans Serif"/>
              </a:rPr>
              <a:t>Decision </a:t>
            </a:r>
            <a:r>
              <a:rPr sz="2200" spc="-120" dirty="0">
                <a:solidFill>
                  <a:srgbClr val="292929"/>
                </a:solidFill>
                <a:latin typeface="Abadi" panose="020B0604020104020204" pitchFamily="34" charset="0"/>
                <a:cs typeface="Microsoft Sans Serif"/>
              </a:rPr>
              <a:t>Tree</a:t>
            </a:r>
            <a:r>
              <a:rPr sz="2200" spc="34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Classifier, </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7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7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accuracies</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6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87%.</a:t>
            </a:r>
            <a:endParaRPr sz="22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4533265" cy="589915"/>
          </a:xfrm>
          <a:prstGeom prst="rect">
            <a:avLst/>
          </a:prstGeom>
        </p:spPr>
        <p:txBody>
          <a:bodyPr vert="horz" wrap="square" lIns="0" tIns="12700" rIns="0" bIns="0" rtlCol="0">
            <a:spAutoFit/>
          </a:bodyPr>
          <a:lstStyle/>
          <a:p>
            <a:pPr marL="12700">
              <a:lnSpc>
                <a:spcPct val="100000"/>
              </a:lnSpc>
              <a:spcBef>
                <a:spcPts val="100"/>
              </a:spcBef>
            </a:pPr>
            <a:r>
              <a:rPr spc="-105" dirty="0"/>
              <a:t>Classification</a:t>
            </a:r>
            <a:r>
              <a:rPr spc="95" dirty="0"/>
              <a:t> </a:t>
            </a:r>
            <a:r>
              <a:rPr spc="-165" dirty="0"/>
              <a:t>Accuracy</a:t>
            </a:r>
          </a:p>
        </p:txBody>
      </p:sp>
      <p:pic>
        <p:nvPicPr>
          <p:cNvPr id="4" name="object 4"/>
          <p:cNvPicPr/>
          <p:nvPr/>
        </p:nvPicPr>
        <p:blipFill>
          <a:blip r:embed="rId2" cstate="print"/>
          <a:stretch>
            <a:fillRect/>
          </a:stretch>
        </p:blipFill>
        <p:spPr>
          <a:xfrm>
            <a:off x="5935343" y="1897378"/>
            <a:ext cx="5471541" cy="389382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47</a:t>
            </a:fld>
            <a:endParaRPr spc="7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972367"/>
            <a:ext cx="9220200" cy="6362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65" dirty="0">
                <a:solidFill>
                  <a:srgbClr val="292929"/>
                </a:solidFill>
                <a:latin typeface="Abadi" panose="020B0604020104020204" pitchFamily="34" charset="0"/>
                <a:cs typeface="Microsoft Sans Serif"/>
              </a:rPr>
              <a:t>Confusion</a:t>
            </a:r>
            <a:r>
              <a:rPr sz="2000" spc="7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matrix</a:t>
            </a:r>
            <a:r>
              <a:rPr sz="2000" spc="9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r>
              <a:rPr sz="2000" spc="7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Decision</a:t>
            </a:r>
            <a:r>
              <a:rPr sz="2000" spc="45" dirty="0">
                <a:solidFill>
                  <a:srgbClr val="292929"/>
                </a:solidFill>
                <a:latin typeface="Abadi" panose="020B0604020104020204" pitchFamily="34" charset="0"/>
                <a:cs typeface="Microsoft Sans Serif"/>
              </a:rPr>
              <a:t> </a:t>
            </a:r>
            <a:r>
              <a:rPr sz="2000" spc="-110" dirty="0">
                <a:solidFill>
                  <a:srgbClr val="292929"/>
                </a:solidFill>
                <a:latin typeface="Abadi" panose="020B0604020104020204" pitchFamily="34" charset="0"/>
                <a:cs typeface="Microsoft Sans Serif"/>
              </a:rPr>
              <a:t>Tree</a:t>
            </a:r>
            <a:r>
              <a:rPr sz="2000" spc="7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Classifier</a:t>
            </a:r>
            <a:r>
              <a:rPr sz="2000" spc="4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proves</a:t>
            </a:r>
            <a:r>
              <a:rPr sz="2000" spc="7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its</a:t>
            </a:r>
            <a:r>
              <a:rPr sz="2000" spc="75" dirty="0">
                <a:solidFill>
                  <a:srgbClr val="292929"/>
                </a:solidFill>
                <a:latin typeface="Abadi" panose="020B0604020104020204" pitchFamily="34" charset="0"/>
                <a:cs typeface="Microsoft Sans Serif"/>
              </a:rPr>
              <a:t> </a:t>
            </a:r>
            <a:r>
              <a:rPr sz="2000" spc="-100" dirty="0">
                <a:solidFill>
                  <a:srgbClr val="292929"/>
                </a:solidFill>
                <a:latin typeface="Abadi" panose="020B0604020104020204" pitchFamily="34" charset="0"/>
                <a:cs typeface="Microsoft Sans Serif"/>
              </a:rPr>
              <a:t>accuracy</a:t>
            </a:r>
            <a:r>
              <a:rPr sz="2000" spc="5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by</a:t>
            </a:r>
            <a:r>
              <a:rPr sz="2000" spc="7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showing</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the</a:t>
            </a:r>
            <a:r>
              <a:rPr sz="2000" spc="9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big</a:t>
            </a:r>
            <a:endParaRPr sz="2000" dirty="0">
              <a:latin typeface="Abadi" panose="020B0604020104020204" pitchFamily="34" charset="0"/>
              <a:cs typeface="Microsoft Sans Serif"/>
            </a:endParaRPr>
          </a:p>
          <a:p>
            <a:pPr marL="241300">
              <a:lnSpc>
                <a:spcPct val="100000"/>
              </a:lnSpc>
              <a:spcBef>
                <a:spcPts val="5"/>
              </a:spcBef>
            </a:pPr>
            <a:r>
              <a:rPr sz="2000" spc="-65" dirty="0">
                <a:solidFill>
                  <a:srgbClr val="292929"/>
                </a:solidFill>
                <a:latin typeface="Abadi" panose="020B0604020104020204" pitchFamily="34" charset="0"/>
                <a:cs typeface="Microsoft Sans Serif"/>
              </a:rPr>
              <a:t>numbers</a:t>
            </a:r>
            <a:r>
              <a:rPr sz="2000" spc="95"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true</a:t>
            </a:r>
            <a:r>
              <a:rPr sz="2000" spc="9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positive</a:t>
            </a:r>
            <a:r>
              <a:rPr sz="2000" spc="80"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and</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true</a:t>
            </a:r>
            <a:r>
              <a:rPr sz="2000" spc="9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negative</a:t>
            </a:r>
            <a:r>
              <a:rPr sz="2000" spc="7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compared</a:t>
            </a:r>
            <a:r>
              <a:rPr sz="2000" spc="9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to</a:t>
            </a:r>
            <a:r>
              <a:rPr sz="2000" spc="70"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the</a:t>
            </a:r>
            <a:r>
              <a:rPr sz="2000" spc="9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false</a:t>
            </a:r>
            <a:r>
              <a:rPr sz="2000" spc="5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ones.</a:t>
            </a:r>
            <a:endParaRPr sz="2000" dirty="0">
              <a:latin typeface="Abadi" panose="020B0604020104020204" pitchFamily="34" charset="0"/>
              <a:cs typeface="Microsoft Sans Serif"/>
            </a:endParaRPr>
          </a:p>
        </p:txBody>
      </p:sp>
      <p:sp>
        <p:nvSpPr>
          <p:cNvPr id="3" name="object 3"/>
          <p:cNvSpPr txBox="1">
            <a:spLocks noGrp="1"/>
          </p:cNvSpPr>
          <p:nvPr>
            <p:ph type="title"/>
          </p:nvPr>
        </p:nvSpPr>
        <p:spPr>
          <a:xfrm>
            <a:off x="848994" y="418782"/>
            <a:ext cx="8700135" cy="589915"/>
          </a:xfrm>
          <a:prstGeom prst="rect">
            <a:avLst/>
          </a:prstGeom>
        </p:spPr>
        <p:txBody>
          <a:bodyPr vert="horz" wrap="square" lIns="0" tIns="12700" rIns="0" bIns="0" rtlCol="0">
            <a:spAutoFit/>
          </a:bodyPr>
          <a:lstStyle/>
          <a:p>
            <a:pPr marL="12700">
              <a:lnSpc>
                <a:spcPct val="100000"/>
              </a:lnSpc>
              <a:spcBef>
                <a:spcPts val="100"/>
              </a:spcBef>
            </a:pPr>
            <a:r>
              <a:rPr spc="-114" dirty="0"/>
              <a:t>Confusion</a:t>
            </a:r>
            <a:r>
              <a:rPr spc="120" dirty="0"/>
              <a:t> </a:t>
            </a:r>
            <a:r>
              <a:rPr spc="-65" dirty="0"/>
              <a:t>Matrix</a:t>
            </a:r>
            <a:r>
              <a:rPr spc="120" dirty="0"/>
              <a:t> </a:t>
            </a:r>
            <a:r>
              <a:rPr spc="-5" dirty="0"/>
              <a:t>of</a:t>
            </a:r>
            <a:r>
              <a:rPr spc="125" dirty="0"/>
              <a:t> </a:t>
            </a:r>
            <a:r>
              <a:rPr spc="-105" dirty="0">
                <a:latin typeface="Abadi" panose="020B0604020104020204" pitchFamily="34" charset="0"/>
              </a:rPr>
              <a:t>Decision</a:t>
            </a:r>
            <a:r>
              <a:rPr spc="130" dirty="0"/>
              <a:t> </a:t>
            </a:r>
            <a:r>
              <a:rPr spc="-195" dirty="0"/>
              <a:t>Tree</a:t>
            </a:r>
            <a:r>
              <a:rPr spc="80" dirty="0"/>
              <a:t> </a:t>
            </a:r>
            <a:r>
              <a:rPr spc="-125" dirty="0"/>
              <a:t>Classifier</a:t>
            </a:r>
          </a:p>
        </p:txBody>
      </p:sp>
      <p:pic>
        <p:nvPicPr>
          <p:cNvPr id="4" name="object 4"/>
          <p:cNvPicPr/>
          <p:nvPr/>
        </p:nvPicPr>
        <p:blipFill>
          <a:blip r:embed="rId2" cstate="print"/>
          <a:stretch>
            <a:fillRect/>
          </a:stretch>
        </p:blipFill>
        <p:spPr>
          <a:xfrm>
            <a:off x="1943100" y="1899920"/>
            <a:ext cx="3429000" cy="26492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48</a:t>
            </a:fld>
            <a:endParaRPr spc="7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0712"/>
            <a:ext cx="8661400" cy="375602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25" dirty="0">
                <a:solidFill>
                  <a:srgbClr val="292929"/>
                </a:solidFill>
                <a:latin typeface="Abadi" panose="020B0604020104020204" pitchFamily="34" charset="0"/>
                <a:cs typeface="Microsoft Sans Serif"/>
              </a:rPr>
              <a:t>Different</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6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sources</a:t>
            </a:r>
            <a:r>
              <a:rPr sz="2200" spc="9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analyzed,</a:t>
            </a:r>
            <a:r>
              <a:rPr sz="2200" spc="7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refining</a:t>
            </a:r>
            <a:r>
              <a:rPr sz="2200" spc="10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conclusions</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along</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endParaRPr sz="2200" dirty="0">
              <a:latin typeface="Abadi" panose="020B0604020104020204" pitchFamily="34" charset="0"/>
              <a:cs typeface="Microsoft Sans Serif"/>
            </a:endParaRPr>
          </a:p>
          <a:p>
            <a:pPr marL="241300">
              <a:lnSpc>
                <a:spcPct val="100000"/>
              </a:lnSpc>
              <a:spcBef>
                <a:spcPts val="5"/>
              </a:spcBef>
            </a:pPr>
            <a:r>
              <a:rPr sz="2200" spc="-80" dirty="0">
                <a:solidFill>
                  <a:srgbClr val="292929"/>
                </a:solidFill>
                <a:latin typeface="Abadi" panose="020B0604020104020204" pitchFamily="34" charset="0"/>
                <a:cs typeface="Microsoft Sans Serif"/>
              </a:rPr>
              <a:t>process;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60" dirty="0">
                <a:solidFill>
                  <a:srgbClr val="292929"/>
                </a:solidFill>
                <a:latin typeface="Abadi" panose="020B0604020104020204" pitchFamily="34" charset="0"/>
                <a:cs typeface="Microsoft Sans Serif"/>
              </a:rPr>
              <a:t>Th</a:t>
            </a:r>
            <a:r>
              <a:rPr sz="2200" spc="-125" dirty="0">
                <a:solidFill>
                  <a:srgbClr val="292929"/>
                </a:solidFill>
                <a:latin typeface="Abadi" panose="020B0604020104020204" pitchFamily="34" charset="0"/>
                <a:cs typeface="Microsoft Sans Serif"/>
              </a:rPr>
              <a:t>e</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l</a:t>
            </a:r>
            <a:r>
              <a:rPr sz="2200" spc="-105" dirty="0">
                <a:solidFill>
                  <a:srgbClr val="292929"/>
                </a:solidFill>
                <a:latin typeface="Abadi" panose="020B0604020104020204" pitchFamily="34" charset="0"/>
                <a:cs typeface="Microsoft Sans Serif"/>
              </a:rPr>
              <a:t>a</a:t>
            </a:r>
            <a:r>
              <a:rPr sz="2200" spc="-110" dirty="0">
                <a:solidFill>
                  <a:srgbClr val="292929"/>
                </a:solidFill>
                <a:latin typeface="Abadi" panose="020B0604020104020204" pitchFamily="34" charset="0"/>
                <a:cs typeface="Microsoft Sans Serif"/>
              </a:rPr>
              <a:t>u</a:t>
            </a:r>
            <a:r>
              <a:rPr sz="2200" spc="-65" dirty="0">
                <a:solidFill>
                  <a:srgbClr val="292929"/>
                </a:solidFill>
                <a:latin typeface="Abadi" panose="020B0604020104020204" pitchFamily="34" charset="0"/>
                <a:cs typeface="Microsoft Sans Serif"/>
              </a:rPr>
              <a:t>n</a:t>
            </a:r>
            <a:r>
              <a:rPr sz="2200" spc="-95" dirty="0">
                <a:solidFill>
                  <a:srgbClr val="292929"/>
                </a:solidFill>
                <a:latin typeface="Abadi" panose="020B0604020104020204" pitchFamily="34" charset="0"/>
                <a:cs typeface="Microsoft Sans Serif"/>
              </a:rPr>
              <a:t>ch</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s</a:t>
            </a:r>
            <a:r>
              <a:rPr sz="2200" spc="-50" dirty="0">
                <a:solidFill>
                  <a:srgbClr val="292929"/>
                </a:solidFill>
                <a:latin typeface="Abadi" panose="020B0604020104020204" pitchFamily="34" charset="0"/>
                <a:cs typeface="Microsoft Sans Serif"/>
              </a:rPr>
              <a:t>i</a:t>
            </a:r>
            <a:r>
              <a:rPr sz="2200" spc="105" dirty="0">
                <a:solidFill>
                  <a:srgbClr val="292929"/>
                </a:solidFill>
                <a:latin typeface="Abadi" panose="020B0604020104020204" pitchFamily="34" charset="0"/>
                <a:cs typeface="Microsoft Sans Serif"/>
              </a:rPr>
              <a:t>t</a:t>
            </a:r>
            <a:r>
              <a:rPr sz="2200" spc="-125" dirty="0">
                <a:solidFill>
                  <a:srgbClr val="292929"/>
                </a:solidFill>
                <a:latin typeface="Abadi" panose="020B0604020104020204" pitchFamily="34" charset="0"/>
                <a:cs typeface="Microsoft Sans Serif"/>
              </a:rPr>
              <a:t>e</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i</a:t>
            </a:r>
            <a:r>
              <a:rPr sz="2200" spc="-140" dirty="0">
                <a:solidFill>
                  <a:srgbClr val="292929"/>
                </a:solidFill>
                <a:latin typeface="Abadi" panose="020B0604020104020204" pitchFamily="34" charset="0"/>
                <a:cs typeface="Microsoft Sans Serif"/>
              </a:rPr>
              <a:t>s</a:t>
            </a:r>
            <a:r>
              <a:rPr sz="2200" spc="70" dirty="0">
                <a:solidFill>
                  <a:srgbClr val="292929"/>
                </a:solidFill>
                <a:latin typeface="Abadi" panose="020B0604020104020204" pitchFamily="34" charset="0"/>
                <a:cs typeface="Microsoft Sans Serif"/>
              </a:rPr>
              <a:t> </a:t>
            </a:r>
            <a:r>
              <a:rPr sz="2200" spc="-260" dirty="0">
                <a:solidFill>
                  <a:srgbClr val="292929"/>
                </a:solidFill>
                <a:latin typeface="Abadi" panose="020B0604020104020204" pitchFamily="34" charset="0"/>
                <a:cs typeface="Microsoft Sans Serif"/>
              </a:rPr>
              <a:t>K</a:t>
            </a:r>
            <a:r>
              <a:rPr sz="2200" spc="-270" dirty="0">
                <a:solidFill>
                  <a:srgbClr val="292929"/>
                </a:solidFill>
                <a:latin typeface="Abadi" panose="020B0604020104020204" pitchFamily="34" charset="0"/>
                <a:cs typeface="Microsoft Sans Serif"/>
              </a:rPr>
              <a:t>S</a:t>
            </a:r>
            <a:r>
              <a:rPr sz="2200" spc="-305" dirty="0">
                <a:solidFill>
                  <a:srgbClr val="292929"/>
                </a:solidFill>
                <a:latin typeface="Abadi" panose="020B0604020104020204" pitchFamily="34" charset="0"/>
                <a:cs typeface="Microsoft Sans Serif"/>
              </a:rPr>
              <a:t>C</a:t>
            </a:r>
            <a:r>
              <a:rPr sz="2200" spc="85" dirty="0">
                <a:solidFill>
                  <a:srgbClr val="292929"/>
                </a:solidFill>
                <a:latin typeface="Abadi" panose="020B0604020104020204" pitchFamily="34" charset="0"/>
                <a:cs typeface="Microsoft Sans Serif"/>
              </a:rPr>
              <a:t> </a:t>
            </a:r>
            <a:r>
              <a:rPr sz="2200" spc="-204" dirty="0">
                <a:solidFill>
                  <a:srgbClr val="292929"/>
                </a:solidFill>
                <a:latin typeface="Abadi" panose="020B0604020104020204" pitchFamily="34" charset="0"/>
                <a:cs typeface="Microsoft Sans Serif"/>
              </a:rPr>
              <a:t>LC</a:t>
            </a:r>
            <a:r>
              <a:rPr sz="2200" spc="5" dirty="0">
                <a:solidFill>
                  <a:srgbClr val="292929"/>
                </a:solidFill>
                <a:latin typeface="Abadi" panose="020B0604020104020204" pitchFamily="34" charset="0"/>
                <a:cs typeface="Microsoft Sans Serif"/>
              </a:rPr>
              <a:t>-</a:t>
            </a:r>
            <a:r>
              <a:rPr sz="2200" spc="90" dirty="0">
                <a:solidFill>
                  <a:srgbClr val="292929"/>
                </a:solidFill>
                <a:latin typeface="Abadi" panose="020B0604020104020204" pitchFamily="34" charset="0"/>
                <a:cs typeface="Microsoft Sans Serif"/>
              </a:rPr>
              <a:t>39</a:t>
            </a:r>
            <a:r>
              <a:rPr sz="2200" spc="-100" dirty="0">
                <a:solidFill>
                  <a:srgbClr val="292929"/>
                </a:solidFill>
                <a:latin typeface="Abadi" panose="020B0604020104020204" pitchFamily="34" charset="0"/>
                <a:cs typeface="Microsoft Sans Serif"/>
              </a:rPr>
              <a:t>A;</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Launches</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above</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7,000kg</a:t>
            </a:r>
            <a:r>
              <a:rPr sz="2200" spc="9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less</a:t>
            </a:r>
            <a:r>
              <a:rPr sz="2200" spc="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risky;</a:t>
            </a:r>
            <a:endParaRPr sz="2200" dirty="0">
              <a:latin typeface="Abadi" panose="020B0604020104020204" pitchFamily="34" charset="0"/>
              <a:cs typeface="Microsoft Sans Serif"/>
            </a:endParaRPr>
          </a:p>
          <a:p>
            <a:pPr marL="241300" marR="97155" indent="-228600">
              <a:lnSpc>
                <a:spcPct val="100000"/>
              </a:lnSpc>
              <a:spcBef>
                <a:spcPts val="1405"/>
              </a:spcBef>
              <a:buFont typeface="Arial MT"/>
              <a:buChar char="•"/>
              <a:tabLst>
                <a:tab pos="240665" algn="l"/>
                <a:tab pos="241300" algn="l"/>
              </a:tabLst>
            </a:pPr>
            <a:r>
              <a:rPr sz="2200" spc="-20" dirty="0">
                <a:solidFill>
                  <a:srgbClr val="292929"/>
                </a:solidFill>
                <a:latin typeface="Abadi" panose="020B0604020104020204" pitchFamily="34" charset="0"/>
                <a:cs typeface="Microsoft Sans Serif"/>
              </a:rPr>
              <a:t>Although</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most</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7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6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8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9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landing </a:t>
            </a:r>
            <a:r>
              <a:rPr sz="2200" spc="-57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55" dirty="0">
                <a:solidFill>
                  <a:srgbClr val="292929"/>
                </a:solidFill>
                <a:latin typeface="Abadi" panose="020B0604020104020204" pitchFamily="34" charset="0"/>
                <a:cs typeface="Microsoft Sans Serif"/>
              </a:rPr>
              <a:t> </a:t>
            </a:r>
            <a:r>
              <a:rPr sz="2200" spc="-125" dirty="0">
                <a:solidFill>
                  <a:srgbClr val="292929"/>
                </a:solidFill>
                <a:latin typeface="Abadi" panose="020B0604020104020204" pitchFamily="34" charset="0"/>
                <a:cs typeface="Microsoft Sans Serif"/>
              </a:rPr>
              <a:t>seem</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improve</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time,</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according</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evolution</a:t>
            </a:r>
            <a:r>
              <a:rPr lang="en-US" sz="2200" spc="70" dirty="0">
                <a:solidFill>
                  <a:srgbClr val="292929"/>
                </a:solidFill>
                <a:latin typeface="Abadi" panose="020B0604020104020204" pitchFamily="34" charset="0"/>
                <a:cs typeface="Microsoft Sans Serif"/>
              </a:rPr>
              <a:t> and improvement </a:t>
            </a:r>
            <a:r>
              <a:rPr sz="2200" spc="-5" dirty="0">
                <a:solidFill>
                  <a:srgbClr val="292929"/>
                </a:solidFill>
                <a:latin typeface="Abadi" panose="020B0604020104020204" pitchFamily="34" charset="0"/>
                <a:cs typeface="Microsoft Sans Serif"/>
              </a:rPr>
              <a:t>of </a:t>
            </a:r>
            <a:r>
              <a:rPr sz="220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processes</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rockets;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65" dirty="0">
                <a:solidFill>
                  <a:srgbClr val="292929"/>
                </a:solidFill>
                <a:latin typeface="Abadi" panose="020B0604020104020204" pitchFamily="34" charset="0"/>
                <a:cs typeface="Microsoft Sans Serif"/>
              </a:rPr>
              <a:t>Decision</a:t>
            </a:r>
            <a:r>
              <a:rPr sz="2200" spc="7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Tree</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Classifier</a:t>
            </a:r>
            <a:r>
              <a:rPr sz="2200" spc="9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can</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7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used</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predict</a:t>
            </a:r>
            <a:r>
              <a:rPr sz="2200" spc="8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landings</a:t>
            </a:r>
            <a:r>
              <a:rPr sz="2200" spc="9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endParaRPr sz="2200" dirty="0">
              <a:latin typeface="Abadi" panose="020B0604020104020204" pitchFamily="34" charset="0"/>
              <a:cs typeface="Microsoft Sans Serif"/>
            </a:endParaRPr>
          </a:p>
          <a:p>
            <a:pPr marL="241300">
              <a:lnSpc>
                <a:spcPct val="100000"/>
              </a:lnSpc>
            </a:pPr>
            <a:r>
              <a:rPr sz="2200" spc="-90" dirty="0">
                <a:solidFill>
                  <a:srgbClr val="292929"/>
                </a:solidFill>
                <a:latin typeface="Abadi" panose="020B0604020104020204" pitchFamily="34" charset="0"/>
                <a:cs typeface="Microsoft Sans Serif"/>
              </a:rPr>
              <a:t>increase</a:t>
            </a:r>
            <a:r>
              <a:rPr sz="2200" spc="5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profits.</a:t>
            </a:r>
            <a:endParaRPr sz="2200" dirty="0">
              <a:latin typeface="Abadi" panose="020B0604020104020204" pitchFamily="34" charset="0"/>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49</a:t>
            </a:fld>
            <a:endParaRPr spc="75" dirty="0"/>
          </a:p>
        </p:txBody>
      </p:sp>
      <p:sp>
        <p:nvSpPr>
          <p:cNvPr id="3" name="object 3"/>
          <p:cNvSpPr txBox="1">
            <a:spLocks noGrp="1"/>
          </p:cNvSpPr>
          <p:nvPr>
            <p:ph type="title"/>
          </p:nvPr>
        </p:nvSpPr>
        <p:spPr>
          <a:xfrm>
            <a:off x="848994" y="418782"/>
            <a:ext cx="2407920" cy="589915"/>
          </a:xfrm>
          <a:prstGeom prst="rect">
            <a:avLst/>
          </a:prstGeom>
        </p:spPr>
        <p:txBody>
          <a:bodyPr vert="horz" wrap="square" lIns="0" tIns="12700" rIns="0" bIns="0" rtlCol="0">
            <a:spAutoFit/>
          </a:bodyPr>
          <a:lstStyle/>
          <a:p>
            <a:pPr marL="12700">
              <a:lnSpc>
                <a:spcPct val="100000"/>
              </a:lnSpc>
              <a:spcBef>
                <a:spcPts val="100"/>
              </a:spcBef>
            </a:pPr>
            <a:r>
              <a:rPr spc="-135" dirty="0">
                <a:latin typeface="Abadi" panose="020B0604020104020204" pitchFamily="34" charset="0"/>
              </a:rPr>
              <a:t>Conclusions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11968480" y="6394132"/>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75091"/>
            <a:ext cx="8196580" cy="679673"/>
          </a:xfrm>
          <a:prstGeom prst="rect">
            <a:avLst/>
          </a:prstGeom>
        </p:spPr>
        <p:txBody>
          <a:bodyPr vert="horz" wrap="square" lIns="0" tIns="12700" rIns="0" bIns="0" rtlCol="0">
            <a:spAutoFit/>
          </a:bodyPr>
          <a:lstStyle/>
          <a:p>
            <a:pPr marL="241300" indent="-228600">
              <a:lnSpc>
                <a:spcPts val="2620"/>
              </a:lnSpc>
              <a:spcBef>
                <a:spcPts val="100"/>
              </a:spcBef>
              <a:buFont typeface="Arial MT"/>
              <a:buChar char="•"/>
              <a:tabLst>
                <a:tab pos="240665" algn="l"/>
                <a:tab pos="241300" algn="l"/>
              </a:tabLst>
            </a:pPr>
            <a:r>
              <a:rPr sz="2200" spc="-114" dirty="0">
                <a:solidFill>
                  <a:srgbClr val="292929"/>
                </a:solidFill>
                <a:latin typeface="Abadi" panose="020B0604020104020204" pitchFamily="34" charset="0"/>
                <a:cs typeface="Microsoft Sans Serif"/>
              </a:rPr>
              <a:t>As</a:t>
            </a:r>
            <a:r>
              <a:rPr sz="2200" spc="8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an</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improvement</a:t>
            </a:r>
            <a:r>
              <a:rPr sz="2200" spc="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tests,</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a:t>
            </a:r>
            <a:r>
              <a:rPr sz="2200" spc="7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important</a:t>
            </a:r>
            <a:r>
              <a:rPr sz="2200" spc="4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8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set</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value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endParaRPr sz="2200" dirty="0">
              <a:latin typeface="Abadi" panose="020B0604020104020204" pitchFamily="34" charset="0"/>
              <a:cs typeface="Microsoft Sans Serif"/>
            </a:endParaRPr>
          </a:p>
          <a:p>
            <a:pPr marL="241300">
              <a:lnSpc>
                <a:spcPts val="2620"/>
              </a:lnSpc>
            </a:pPr>
            <a:r>
              <a:rPr sz="2000" spc="-5" dirty="0">
                <a:solidFill>
                  <a:srgbClr val="292929"/>
                </a:solidFill>
                <a:latin typeface="Courier New"/>
                <a:cs typeface="Courier New"/>
              </a:rPr>
              <a:t>np.random.see</a:t>
            </a:r>
            <a:r>
              <a:rPr sz="2000" dirty="0">
                <a:solidFill>
                  <a:srgbClr val="292929"/>
                </a:solidFill>
                <a:latin typeface="Courier New"/>
                <a:cs typeface="Courier New"/>
              </a:rPr>
              <a:t>d</a:t>
            </a:r>
            <a:r>
              <a:rPr sz="2000" spc="-540" dirty="0">
                <a:solidFill>
                  <a:srgbClr val="292929"/>
                </a:solidFill>
                <a:latin typeface="Courier New"/>
                <a:cs typeface="Courier New"/>
              </a:rPr>
              <a:t> </a:t>
            </a:r>
            <a:r>
              <a:rPr sz="2200" spc="-65" dirty="0">
                <a:solidFill>
                  <a:srgbClr val="292929"/>
                </a:solidFill>
                <a:latin typeface="Abadi" panose="020B0604020104020204" pitchFamily="34" charset="0"/>
                <a:cs typeface="Microsoft Sans Serif"/>
              </a:rPr>
              <a:t>v</a:t>
            </a:r>
            <a:r>
              <a:rPr sz="2200" spc="-60" dirty="0">
                <a:solidFill>
                  <a:srgbClr val="292929"/>
                </a:solidFill>
                <a:latin typeface="Abadi" panose="020B0604020104020204" pitchFamily="34" charset="0"/>
                <a:cs typeface="Microsoft Sans Serif"/>
              </a:rPr>
              <a:t>ariable</a:t>
            </a:r>
            <a:r>
              <a:rPr sz="2200" spc="-60"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50</a:t>
            </a:fld>
            <a:endParaRPr spc="75" dirty="0"/>
          </a:p>
        </p:txBody>
      </p:sp>
      <p:sp>
        <p:nvSpPr>
          <p:cNvPr id="3" name="object 3"/>
          <p:cNvSpPr txBox="1">
            <a:spLocks noGrp="1"/>
          </p:cNvSpPr>
          <p:nvPr>
            <p:ph type="title"/>
          </p:nvPr>
        </p:nvSpPr>
        <p:spPr>
          <a:xfrm>
            <a:off x="848994" y="418782"/>
            <a:ext cx="1920239" cy="589915"/>
          </a:xfrm>
          <a:prstGeom prst="rect">
            <a:avLst/>
          </a:prstGeom>
        </p:spPr>
        <p:txBody>
          <a:bodyPr vert="horz" wrap="square" lIns="0" tIns="12700" rIns="0" bIns="0" rtlCol="0">
            <a:spAutoFit/>
          </a:bodyPr>
          <a:lstStyle/>
          <a:p>
            <a:pPr marL="12700">
              <a:lnSpc>
                <a:spcPct val="100000"/>
              </a:lnSpc>
              <a:spcBef>
                <a:spcPts val="100"/>
              </a:spcBef>
            </a:pPr>
            <a:r>
              <a:rPr spc="-55" dirty="0"/>
              <a:t>Append</a:t>
            </a:r>
            <a:r>
              <a:rPr spc="-40" dirty="0"/>
              <a:t>i</a:t>
            </a:r>
            <a:r>
              <a:rPr spc="-195" dirty="0"/>
              <a:t>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418006"/>
            <a:ext cx="9896475" cy="4483100"/>
          </a:xfrm>
          <a:prstGeom prst="rect">
            <a:avLst/>
          </a:prstGeom>
        </p:spPr>
        <p:txBody>
          <a:bodyPr vert="horz" wrap="square" lIns="0" tIns="191135" rIns="0" bIns="0" rtlCol="0">
            <a:spAutoFit/>
          </a:bodyPr>
          <a:lstStyle/>
          <a:p>
            <a:pPr marL="12700">
              <a:lnSpc>
                <a:spcPct val="100000"/>
              </a:lnSpc>
              <a:spcBef>
                <a:spcPts val="1505"/>
              </a:spcBef>
            </a:pPr>
            <a:r>
              <a:rPr sz="2200" spc="-95" dirty="0">
                <a:solidFill>
                  <a:srgbClr val="0A48CA"/>
                </a:solidFill>
                <a:latin typeface="Abadi" panose="020B0604020104020204" pitchFamily="34" charset="0"/>
                <a:cs typeface="Microsoft Sans Serif"/>
              </a:rPr>
              <a:t>Executive</a:t>
            </a:r>
            <a:r>
              <a:rPr sz="2200" spc="65" dirty="0">
                <a:solidFill>
                  <a:srgbClr val="0A48CA"/>
                </a:solidFill>
                <a:latin typeface="Abadi" panose="020B0604020104020204" pitchFamily="34" charset="0"/>
                <a:cs typeface="Microsoft Sans Serif"/>
              </a:rPr>
              <a:t> </a:t>
            </a:r>
            <a:r>
              <a:rPr sz="2200" spc="-120" dirty="0">
                <a:solidFill>
                  <a:srgbClr val="0A48CA"/>
                </a:solidFill>
                <a:latin typeface="Abadi" panose="020B0604020104020204" pitchFamily="34" charset="0"/>
                <a:cs typeface="Microsoft Sans Serif"/>
              </a:rPr>
              <a:t>Summary</a:t>
            </a:r>
            <a:endParaRPr sz="2200" dirty="0">
              <a:latin typeface="Abadi" panose="020B0604020104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b="1" spc="-65" dirty="0">
                <a:latin typeface="Abadi" panose="020B0604020104020204" pitchFamily="34" charset="0"/>
                <a:cs typeface="Microsoft Sans Serif"/>
              </a:rPr>
              <a:t>Data</a:t>
            </a:r>
            <a:r>
              <a:rPr sz="2200" b="1" spc="50" dirty="0">
                <a:latin typeface="Abadi" panose="020B0604020104020204" pitchFamily="34" charset="0"/>
                <a:cs typeface="Microsoft Sans Serif"/>
              </a:rPr>
              <a:t> </a:t>
            </a:r>
            <a:r>
              <a:rPr sz="2200" b="1" spc="-35" dirty="0">
                <a:latin typeface="Abadi" panose="020B0604020104020204" pitchFamily="34" charset="0"/>
                <a:cs typeface="Microsoft Sans Serif"/>
              </a:rPr>
              <a:t>collection</a:t>
            </a:r>
            <a:r>
              <a:rPr sz="2200" b="1" spc="70" dirty="0">
                <a:latin typeface="Abadi" panose="020B0604020104020204" pitchFamily="34" charset="0"/>
                <a:cs typeface="Microsoft Sans Serif"/>
              </a:rPr>
              <a:t> </a:t>
            </a:r>
            <a:r>
              <a:rPr sz="2200" b="1" spc="-35" dirty="0">
                <a:latin typeface="Abadi" panose="020B0604020104020204" pitchFamily="34" charset="0"/>
                <a:cs typeface="Microsoft Sans Serif"/>
              </a:rPr>
              <a:t>methodology:</a:t>
            </a:r>
            <a:endParaRPr sz="2200" b="1" dirty="0">
              <a:latin typeface="Abadi" panose="020B0604020104020204" pitchFamily="34" charset="0"/>
              <a:cs typeface="Microsoft Sans Serif"/>
            </a:endParaRPr>
          </a:p>
          <a:p>
            <a:pPr marL="698500" lvl="1" indent="-228600">
              <a:lnSpc>
                <a:spcPct val="100000"/>
              </a:lnSpc>
              <a:spcBef>
                <a:spcPts val="1420"/>
              </a:spcBef>
              <a:buFont typeface="Arial MT"/>
              <a:buChar char="•"/>
              <a:tabLst>
                <a:tab pos="697865" algn="l"/>
                <a:tab pos="698500" algn="l"/>
              </a:tabLst>
            </a:pPr>
            <a:r>
              <a:rPr sz="1900" spc="-60" dirty="0">
                <a:latin typeface="Abadi" panose="020B0604020104020204" pitchFamily="34" charset="0"/>
                <a:cs typeface="Microsoft Sans Serif"/>
              </a:rPr>
              <a:t>Data</a:t>
            </a:r>
            <a:r>
              <a:rPr sz="1900" spc="75" dirty="0">
                <a:latin typeface="Abadi" panose="020B0604020104020204" pitchFamily="34" charset="0"/>
                <a:cs typeface="Microsoft Sans Serif"/>
              </a:rPr>
              <a:t> </a:t>
            </a:r>
            <a:r>
              <a:rPr sz="1900" spc="-20" dirty="0">
                <a:latin typeface="Abadi" panose="020B0604020104020204" pitchFamily="34" charset="0"/>
                <a:cs typeface="Microsoft Sans Serif"/>
              </a:rPr>
              <a:t>from</a:t>
            </a:r>
            <a:r>
              <a:rPr sz="1900" spc="55" dirty="0">
                <a:latin typeface="Abadi" panose="020B0604020104020204" pitchFamily="34" charset="0"/>
                <a:cs typeface="Microsoft Sans Serif"/>
              </a:rPr>
              <a:t> </a:t>
            </a:r>
            <a:r>
              <a:rPr sz="1900" spc="-120" dirty="0">
                <a:latin typeface="Abadi" panose="020B0604020104020204" pitchFamily="34" charset="0"/>
                <a:cs typeface="Microsoft Sans Serif"/>
              </a:rPr>
              <a:t>Space</a:t>
            </a:r>
            <a:r>
              <a:rPr sz="1900" spc="75" dirty="0">
                <a:latin typeface="Abadi" panose="020B0604020104020204" pitchFamily="34" charset="0"/>
                <a:cs typeface="Microsoft Sans Serif"/>
              </a:rPr>
              <a:t> </a:t>
            </a:r>
            <a:r>
              <a:rPr sz="1900" spc="-180" dirty="0">
                <a:latin typeface="Abadi" panose="020B0604020104020204" pitchFamily="34" charset="0"/>
                <a:cs typeface="Microsoft Sans Serif"/>
              </a:rPr>
              <a:t>X</a:t>
            </a:r>
            <a:r>
              <a:rPr sz="1900" spc="60" dirty="0">
                <a:latin typeface="Abadi" panose="020B0604020104020204" pitchFamily="34" charset="0"/>
                <a:cs typeface="Microsoft Sans Serif"/>
              </a:rPr>
              <a:t> </a:t>
            </a:r>
            <a:r>
              <a:rPr sz="1900" spc="-100" dirty="0">
                <a:latin typeface="Abadi" panose="020B0604020104020204" pitchFamily="34" charset="0"/>
                <a:cs typeface="Microsoft Sans Serif"/>
              </a:rPr>
              <a:t>was</a:t>
            </a:r>
            <a:r>
              <a:rPr sz="1900" spc="75" dirty="0">
                <a:latin typeface="Abadi" panose="020B0604020104020204" pitchFamily="34" charset="0"/>
                <a:cs typeface="Microsoft Sans Serif"/>
              </a:rPr>
              <a:t> </a:t>
            </a:r>
            <a:r>
              <a:rPr sz="1900" spc="-25" dirty="0">
                <a:latin typeface="Abadi" panose="020B0604020104020204" pitchFamily="34" charset="0"/>
                <a:cs typeface="Microsoft Sans Serif"/>
              </a:rPr>
              <a:t>obtained</a:t>
            </a:r>
            <a:r>
              <a:rPr sz="1900" spc="100" dirty="0">
                <a:latin typeface="Abadi" panose="020B0604020104020204" pitchFamily="34" charset="0"/>
                <a:cs typeface="Microsoft Sans Serif"/>
              </a:rPr>
              <a:t> </a:t>
            </a:r>
            <a:r>
              <a:rPr sz="1900" spc="-20" dirty="0">
                <a:latin typeface="Abadi" panose="020B0604020104020204" pitchFamily="34" charset="0"/>
                <a:cs typeface="Microsoft Sans Serif"/>
              </a:rPr>
              <a:t>from</a:t>
            </a:r>
            <a:r>
              <a:rPr sz="1900" spc="60" dirty="0">
                <a:latin typeface="Abadi" panose="020B0604020104020204" pitchFamily="34" charset="0"/>
                <a:cs typeface="Microsoft Sans Serif"/>
              </a:rPr>
              <a:t> </a:t>
            </a:r>
            <a:r>
              <a:rPr sz="1900" spc="90" dirty="0">
                <a:latin typeface="Abadi" panose="020B0604020104020204" pitchFamily="34" charset="0"/>
                <a:cs typeface="Microsoft Sans Serif"/>
              </a:rPr>
              <a:t>2</a:t>
            </a:r>
            <a:r>
              <a:rPr sz="1900" spc="60" dirty="0">
                <a:latin typeface="Abadi" panose="020B0604020104020204" pitchFamily="34" charset="0"/>
                <a:cs typeface="Microsoft Sans Serif"/>
              </a:rPr>
              <a:t> </a:t>
            </a:r>
            <a:r>
              <a:rPr sz="1900" spc="-75" dirty="0">
                <a:latin typeface="Abadi" panose="020B0604020104020204" pitchFamily="34" charset="0"/>
                <a:cs typeface="Microsoft Sans Serif"/>
              </a:rPr>
              <a:t>sources:</a:t>
            </a:r>
            <a:endParaRPr sz="1900" dirty="0">
              <a:latin typeface="Abadi" panose="020B0604020104020204" pitchFamily="34" charset="0"/>
              <a:cs typeface="Microsoft Sans Serif"/>
            </a:endParaRPr>
          </a:p>
          <a:p>
            <a:pPr marL="1155700" lvl="2" indent="-229235">
              <a:lnSpc>
                <a:spcPct val="100000"/>
              </a:lnSpc>
              <a:spcBef>
                <a:spcPts val="1420"/>
              </a:spcBef>
              <a:buFont typeface="Arial MT"/>
              <a:buChar char="•"/>
              <a:tabLst>
                <a:tab pos="1155700" algn="l"/>
                <a:tab pos="1156335" algn="l"/>
              </a:tabLst>
            </a:pPr>
            <a:r>
              <a:rPr sz="1800" spc="-120" dirty="0">
                <a:latin typeface="Abadi" panose="020B0604020104020204" pitchFamily="34" charset="0"/>
                <a:cs typeface="Microsoft Sans Serif"/>
              </a:rPr>
              <a:t>Space</a:t>
            </a:r>
            <a:r>
              <a:rPr sz="1800" spc="55" dirty="0">
                <a:latin typeface="Abadi" panose="020B0604020104020204" pitchFamily="34" charset="0"/>
                <a:cs typeface="Microsoft Sans Serif"/>
              </a:rPr>
              <a:t> </a:t>
            </a:r>
            <a:r>
              <a:rPr sz="1800" spc="-170" dirty="0">
                <a:latin typeface="Abadi" panose="020B0604020104020204" pitchFamily="34" charset="0"/>
                <a:cs typeface="Microsoft Sans Serif"/>
              </a:rPr>
              <a:t>X</a:t>
            </a:r>
            <a:r>
              <a:rPr sz="1800" spc="55" dirty="0">
                <a:latin typeface="Abadi" panose="020B0604020104020204" pitchFamily="34" charset="0"/>
                <a:cs typeface="Microsoft Sans Serif"/>
              </a:rPr>
              <a:t> </a:t>
            </a:r>
            <a:r>
              <a:rPr sz="1800" spc="-120" dirty="0">
                <a:latin typeface="Abadi" panose="020B0604020104020204" pitchFamily="34" charset="0"/>
                <a:cs typeface="Microsoft Sans Serif"/>
              </a:rPr>
              <a:t>API</a:t>
            </a:r>
            <a:r>
              <a:rPr sz="1800" spc="45" dirty="0">
                <a:latin typeface="Abadi" panose="020B0604020104020204" pitchFamily="34" charset="0"/>
                <a:cs typeface="Microsoft Sans Serif"/>
              </a:rPr>
              <a:t> </a:t>
            </a:r>
            <a:r>
              <a:rPr sz="1800" spc="-25" dirty="0">
                <a:latin typeface="Abadi" panose="020B0604020104020204" pitchFamily="34" charset="0"/>
                <a:cs typeface="Microsoft Sans Serif"/>
              </a:rPr>
              <a:t>(</a:t>
            </a:r>
            <a:r>
              <a:rPr sz="1800" u="sng" spc="-25" dirty="0">
                <a:solidFill>
                  <a:srgbClr val="0070C0"/>
                </a:solidFill>
                <a:uFill>
                  <a:solidFill>
                    <a:srgbClr val="0462C1"/>
                  </a:solidFill>
                </a:uFill>
                <a:latin typeface="Abadi" panose="020B0604020104020204" pitchFamily="34" charset="0"/>
                <a:cs typeface="Microsoft Sans Serif"/>
                <a:hlinkClick r:id="rId2">
                  <a:extLst>
                    <a:ext uri="{A12FA001-AC4F-418D-AE19-62706E023703}">
                      <ahyp:hlinkClr xmlns:ahyp="http://schemas.microsoft.com/office/drawing/2018/hyperlinkcolor" val="tx"/>
                    </a:ext>
                  </a:extLst>
                </a:hlinkClick>
              </a:rPr>
              <a:t>https://api.spacexdata.com/v4/rockets/</a:t>
            </a:r>
            <a:r>
              <a:rPr sz="1800" spc="-25" dirty="0">
                <a:latin typeface="Abadi" panose="020B0604020104020204" pitchFamily="34" charset="0"/>
                <a:cs typeface="Microsoft Sans Serif"/>
              </a:rPr>
              <a:t>)</a:t>
            </a:r>
            <a:endParaRPr sz="1800" dirty="0">
              <a:latin typeface="Abadi" panose="020B0604020104020204" pitchFamily="34" charset="0"/>
              <a:cs typeface="Microsoft Sans Serif"/>
            </a:endParaRPr>
          </a:p>
          <a:p>
            <a:pPr marL="1155700" marR="1033144" lvl="2" indent="-229235">
              <a:lnSpc>
                <a:spcPct val="100000"/>
              </a:lnSpc>
              <a:spcBef>
                <a:spcPts val="1405"/>
              </a:spcBef>
              <a:buFont typeface="Arial MT"/>
              <a:buChar char="•"/>
              <a:tabLst>
                <a:tab pos="1155700" algn="l"/>
                <a:tab pos="1156335" algn="l"/>
              </a:tabLst>
            </a:pPr>
            <a:r>
              <a:rPr sz="1800" spc="-75" dirty="0">
                <a:latin typeface="Abadi" panose="020B0604020104020204" pitchFamily="34" charset="0"/>
                <a:cs typeface="Microsoft Sans Serif"/>
              </a:rPr>
              <a:t>WebScraping </a:t>
            </a:r>
            <a:r>
              <a:rPr sz="1800" spc="-70" dirty="0">
                <a:latin typeface="Abadi" panose="020B0604020104020204" pitchFamily="34" charset="0"/>
                <a:cs typeface="Microsoft Sans Serif"/>
              </a:rPr>
              <a:t> </a:t>
            </a:r>
            <a:r>
              <a:rPr sz="1800" spc="-35" dirty="0">
                <a:latin typeface="Abadi" panose="020B0604020104020204" pitchFamily="34" charset="0"/>
                <a:cs typeface="Microsoft Sans Serif"/>
              </a:rPr>
              <a:t>(</a:t>
            </a:r>
            <a:r>
              <a:rPr sz="1800" spc="-35" dirty="0">
                <a:solidFill>
                  <a:srgbClr val="0070C0"/>
                </a:solidFill>
                <a:latin typeface="Abadi" panose="020B0604020104020204" pitchFamily="34" charset="0"/>
                <a:cs typeface="Microsoft Sans Serif"/>
              </a:rPr>
              <a:t>https://en.wikipedia.org/wiki/List_of_Falcon/_9/_and_Falcon_Heavy_launches</a:t>
            </a:r>
            <a:r>
              <a:rPr sz="1800" spc="-35" dirty="0">
                <a:latin typeface="Abadi" panose="020B0604020104020204" pitchFamily="34" charset="0"/>
                <a:cs typeface="Microsoft Sans Serif"/>
              </a:rPr>
              <a:t>)</a:t>
            </a:r>
            <a:endParaRPr sz="1800" dirty="0">
              <a:latin typeface="Abadi" panose="020B0604020104020204" pitchFamily="34" charset="0"/>
              <a:cs typeface="Microsoft Sans Serif"/>
            </a:endParaRPr>
          </a:p>
          <a:p>
            <a:pPr marL="241300" indent="-228600">
              <a:lnSpc>
                <a:spcPct val="100000"/>
              </a:lnSpc>
              <a:spcBef>
                <a:spcPts val="1360"/>
              </a:spcBef>
              <a:buFont typeface="Arial MT"/>
              <a:buChar char="•"/>
              <a:tabLst>
                <a:tab pos="240665" algn="l"/>
                <a:tab pos="241300" algn="l"/>
              </a:tabLst>
            </a:pPr>
            <a:r>
              <a:rPr sz="2200" b="1" spc="-60" dirty="0">
                <a:latin typeface="Abadi" panose="020B0604020104020204" pitchFamily="34" charset="0"/>
                <a:cs typeface="Microsoft Sans Serif"/>
              </a:rPr>
              <a:t>Perform</a:t>
            </a:r>
            <a:r>
              <a:rPr lang="en-US" sz="2200" b="1" spc="-60" dirty="0">
                <a:latin typeface="Abadi" panose="020B0604020104020204" pitchFamily="34" charset="0"/>
                <a:cs typeface="Microsoft Sans Serif"/>
              </a:rPr>
              <a:t>ed</a:t>
            </a:r>
            <a:r>
              <a:rPr sz="2200" b="1" spc="35" dirty="0">
                <a:latin typeface="Abadi" panose="020B0604020104020204" pitchFamily="34" charset="0"/>
                <a:cs typeface="Microsoft Sans Serif"/>
              </a:rPr>
              <a:t> </a:t>
            </a:r>
            <a:r>
              <a:rPr sz="2200" b="1" spc="-45" dirty="0">
                <a:latin typeface="Abadi" panose="020B0604020104020204" pitchFamily="34" charset="0"/>
                <a:cs typeface="Microsoft Sans Serif"/>
              </a:rPr>
              <a:t>data</a:t>
            </a:r>
            <a:r>
              <a:rPr sz="2200" b="1" spc="45" dirty="0">
                <a:latin typeface="Abadi" panose="020B0604020104020204" pitchFamily="34" charset="0"/>
                <a:cs typeface="Microsoft Sans Serif"/>
              </a:rPr>
              <a:t> </a:t>
            </a:r>
            <a:r>
              <a:rPr sz="2200" b="1" spc="-30" dirty="0">
                <a:latin typeface="Abadi" panose="020B0604020104020204" pitchFamily="34" charset="0"/>
                <a:cs typeface="Microsoft Sans Serif"/>
              </a:rPr>
              <a:t>wrangling</a:t>
            </a:r>
            <a:endParaRPr sz="2200" b="1" dirty="0">
              <a:latin typeface="Abadi" panose="020B0604020104020204" pitchFamily="34" charset="0"/>
              <a:cs typeface="Microsoft Sans Serif"/>
            </a:endParaRPr>
          </a:p>
          <a:p>
            <a:pPr marL="698500" lvl="1" indent="-228600">
              <a:lnSpc>
                <a:spcPct val="100000"/>
              </a:lnSpc>
              <a:spcBef>
                <a:spcPts val="1420"/>
              </a:spcBef>
              <a:buFont typeface="Arial MT"/>
              <a:buChar char="•"/>
              <a:tabLst>
                <a:tab pos="697865" algn="l"/>
                <a:tab pos="698500" algn="l"/>
              </a:tabLst>
            </a:pPr>
            <a:r>
              <a:rPr sz="1900" spc="-55" dirty="0">
                <a:latin typeface="Abadi" panose="020B0604020104020204" pitchFamily="34" charset="0"/>
                <a:cs typeface="Microsoft Sans Serif"/>
              </a:rPr>
              <a:t>Collected</a:t>
            </a:r>
            <a:r>
              <a:rPr sz="1900" spc="60" dirty="0">
                <a:latin typeface="Abadi" panose="020B0604020104020204" pitchFamily="34" charset="0"/>
                <a:cs typeface="Microsoft Sans Serif"/>
              </a:rPr>
              <a:t> </a:t>
            </a:r>
            <a:r>
              <a:rPr sz="1900" spc="-40" dirty="0">
                <a:latin typeface="Abadi" panose="020B0604020104020204" pitchFamily="34" charset="0"/>
                <a:cs typeface="Microsoft Sans Serif"/>
              </a:rPr>
              <a:t>data</a:t>
            </a:r>
            <a:r>
              <a:rPr sz="1900" spc="85" dirty="0">
                <a:latin typeface="Abadi" panose="020B0604020104020204" pitchFamily="34" charset="0"/>
                <a:cs typeface="Microsoft Sans Serif"/>
              </a:rPr>
              <a:t> </a:t>
            </a:r>
            <a:r>
              <a:rPr sz="1900" spc="-100" dirty="0">
                <a:latin typeface="Abadi" panose="020B0604020104020204" pitchFamily="34" charset="0"/>
                <a:cs typeface="Microsoft Sans Serif"/>
              </a:rPr>
              <a:t>was</a:t>
            </a:r>
            <a:r>
              <a:rPr sz="1900" spc="80" dirty="0">
                <a:latin typeface="Abadi" panose="020B0604020104020204" pitchFamily="34" charset="0"/>
                <a:cs typeface="Microsoft Sans Serif"/>
              </a:rPr>
              <a:t> </a:t>
            </a:r>
            <a:r>
              <a:rPr sz="1900" spc="-50" dirty="0">
                <a:latin typeface="Abadi" panose="020B0604020104020204" pitchFamily="34" charset="0"/>
                <a:cs typeface="Microsoft Sans Serif"/>
              </a:rPr>
              <a:t>enriched</a:t>
            </a:r>
            <a:r>
              <a:rPr sz="1900" spc="65" dirty="0">
                <a:latin typeface="Abadi" panose="020B0604020104020204" pitchFamily="34" charset="0"/>
                <a:cs typeface="Microsoft Sans Serif"/>
              </a:rPr>
              <a:t> </a:t>
            </a:r>
            <a:r>
              <a:rPr sz="1900" spc="-40" dirty="0">
                <a:latin typeface="Abadi" panose="020B0604020104020204" pitchFamily="34" charset="0"/>
                <a:cs typeface="Microsoft Sans Serif"/>
              </a:rPr>
              <a:t>by</a:t>
            </a:r>
            <a:r>
              <a:rPr sz="1900" spc="105" dirty="0">
                <a:latin typeface="Abadi" panose="020B0604020104020204" pitchFamily="34" charset="0"/>
                <a:cs typeface="Microsoft Sans Serif"/>
              </a:rPr>
              <a:t> </a:t>
            </a:r>
            <a:r>
              <a:rPr sz="1900" spc="-35" dirty="0">
                <a:latin typeface="Abadi" panose="020B0604020104020204" pitchFamily="34" charset="0"/>
                <a:cs typeface="Microsoft Sans Serif"/>
              </a:rPr>
              <a:t>creating</a:t>
            </a:r>
            <a:r>
              <a:rPr sz="1900" spc="45" dirty="0">
                <a:latin typeface="Abadi" panose="020B0604020104020204" pitchFamily="34" charset="0"/>
                <a:cs typeface="Microsoft Sans Serif"/>
              </a:rPr>
              <a:t> </a:t>
            </a:r>
            <a:r>
              <a:rPr sz="1900" spc="-130" dirty="0">
                <a:latin typeface="Abadi" panose="020B0604020104020204" pitchFamily="34" charset="0"/>
                <a:cs typeface="Microsoft Sans Serif"/>
              </a:rPr>
              <a:t>a</a:t>
            </a:r>
            <a:r>
              <a:rPr sz="1900" spc="85" dirty="0">
                <a:latin typeface="Abadi" panose="020B0604020104020204" pitchFamily="34" charset="0"/>
                <a:cs typeface="Microsoft Sans Serif"/>
              </a:rPr>
              <a:t> </a:t>
            </a:r>
            <a:r>
              <a:rPr sz="1900" spc="-25" dirty="0">
                <a:latin typeface="Abadi" panose="020B0604020104020204" pitchFamily="34" charset="0"/>
                <a:cs typeface="Microsoft Sans Serif"/>
              </a:rPr>
              <a:t>landing</a:t>
            </a:r>
            <a:r>
              <a:rPr sz="1900" spc="100" dirty="0">
                <a:latin typeface="Abadi" panose="020B0604020104020204" pitchFamily="34" charset="0"/>
                <a:cs typeface="Microsoft Sans Serif"/>
              </a:rPr>
              <a:t> </a:t>
            </a:r>
            <a:r>
              <a:rPr sz="1900" spc="-50" dirty="0">
                <a:latin typeface="Abadi" panose="020B0604020104020204" pitchFamily="34" charset="0"/>
                <a:cs typeface="Microsoft Sans Serif"/>
              </a:rPr>
              <a:t>outcome</a:t>
            </a:r>
            <a:r>
              <a:rPr sz="1900" spc="100" dirty="0">
                <a:latin typeface="Abadi" panose="020B0604020104020204" pitchFamily="34" charset="0"/>
                <a:cs typeface="Microsoft Sans Serif"/>
              </a:rPr>
              <a:t> </a:t>
            </a:r>
            <a:r>
              <a:rPr sz="1900" spc="-35" dirty="0">
                <a:latin typeface="Abadi" panose="020B0604020104020204" pitchFamily="34" charset="0"/>
                <a:cs typeface="Microsoft Sans Serif"/>
              </a:rPr>
              <a:t>label</a:t>
            </a:r>
            <a:r>
              <a:rPr sz="1900" spc="80" dirty="0">
                <a:latin typeface="Abadi" panose="020B0604020104020204" pitchFamily="34" charset="0"/>
                <a:cs typeface="Microsoft Sans Serif"/>
              </a:rPr>
              <a:t> </a:t>
            </a:r>
            <a:r>
              <a:rPr sz="1900" spc="-65" dirty="0">
                <a:latin typeface="Abadi" panose="020B0604020104020204" pitchFamily="34" charset="0"/>
                <a:cs typeface="Microsoft Sans Serif"/>
              </a:rPr>
              <a:t>based</a:t>
            </a:r>
            <a:r>
              <a:rPr sz="1900" spc="85" dirty="0">
                <a:latin typeface="Abadi" panose="020B0604020104020204" pitchFamily="34" charset="0"/>
                <a:cs typeface="Microsoft Sans Serif"/>
              </a:rPr>
              <a:t> </a:t>
            </a:r>
            <a:r>
              <a:rPr sz="1900" spc="-35" dirty="0">
                <a:latin typeface="Abadi" panose="020B0604020104020204" pitchFamily="34" charset="0"/>
                <a:cs typeface="Microsoft Sans Serif"/>
              </a:rPr>
              <a:t>on</a:t>
            </a:r>
            <a:r>
              <a:rPr sz="1900" spc="85" dirty="0">
                <a:latin typeface="Abadi" panose="020B0604020104020204" pitchFamily="34" charset="0"/>
                <a:cs typeface="Microsoft Sans Serif"/>
              </a:rPr>
              <a:t> </a:t>
            </a:r>
            <a:r>
              <a:rPr sz="1900" spc="-50" dirty="0">
                <a:latin typeface="Abadi" panose="020B0604020104020204" pitchFamily="34" charset="0"/>
                <a:cs typeface="Microsoft Sans Serif"/>
              </a:rPr>
              <a:t>outcome</a:t>
            </a:r>
            <a:r>
              <a:rPr sz="1900" spc="80" dirty="0">
                <a:latin typeface="Abadi" panose="020B0604020104020204" pitchFamily="34" charset="0"/>
                <a:cs typeface="Microsoft Sans Serif"/>
              </a:rPr>
              <a:t> </a:t>
            </a:r>
            <a:r>
              <a:rPr sz="1900" spc="-40" dirty="0">
                <a:latin typeface="Abadi" panose="020B0604020104020204" pitchFamily="34" charset="0"/>
                <a:cs typeface="Microsoft Sans Serif"/>
              </a:rPr>
              <a:t>data</a:t>
            </a:r>
            <a:endParaRPr sz="1900" dirty="0">
              <a:latin typeface="Abadi" panose="020B0604020104020204" pitchFamily="34" charset="0"/>
              <a:cs typeface="Microsoft Sans Serif"/>
            </a:endParaRPr>
          </a:p>
          <a:p>
            <a:pPr marL="698500">
              <a:lnSpc>
                <a:spcPct val="100000"/>
              </a:lnSpc>
            </a:pPr>
            <a:r>
              <a:rPr sz="1900" spc="-20" dirty="0">
                <a:latin typeface="Abadi" panose="020B0604020104020204" pitchFamily="34" charset="0"/>
                <a:cs typeface="Microsoft Sans Serif"/>
              </a:rPr>
              <a:t>after</a:t>
            </a:r>
            <a:r>
              <a:rPr sz="1900" spc="35" dirty="0">
                <a:latin typeface="Abadi" panose="020B0604020104020204" pitchFamily="34" charset="0"/>
                <a:cs typeface="Microsoft Sans Serif"/>
              </a:rPr>
              <a:t> </a:t>
            </a:r>
            <a:r>
              <a:rPr sz="1900" spc="-50" dirty="0">
                <a:latin typeface="Abadi" panose="020B0604020104020204" pitchFamily="34" charset="0"/>
                <a:cs typeface="Microsoft Sans Serif"/>
              </a:rPr>
              <a:t>summarizing</a:t>
            </a:r>
            <a:r>
              <a:rPr sz="1900" spc="95" dirty="0">
                <a:latin typeface="Abadi" panose="020B0604020104020204" pitchFamily="34" charset="0"/>
                <a:cs typeface="Microsoft Sans Serif"/>
              </a:rPr>
              <a:t> </a:t>
            </a:r>
            <a:r>
              <a:rPr sz="1900" spc="-55" dirty="0">
                <a:latin typeface="Abadi" panose="020B0604020104020204" pitchFamily="34" charset="0"/>
                <a:cs typeface="Microsoft Sans Serif"/>
              </a:rPr>
              <a:t>and</a:t>
            </a:r>
            <a:r>
              <a:rPr sz="1900" spc="75" dirty="0">
                <a:latin typeface="Abadi" panose="020B0604020104020204" pitchFamily="34" charset="0"/>
                <a:cs typeface="Microsoft Sans Serif"/>
              </a:rPr>
              <a:t> </a:t>
            </a:r>
            <a:r>
              <a:rPr sz="1900" spc="-50" dirty="0">
                <a:latin typeface="Abadi" panose="020B0604020104020204" pitchFamily="34" charset="0"/>
                <a:cs typeface="Microsoft Sans Serif"/>
              </a:rPr>
              <a:t>analyzing</a:t>
            </a:r>
            <a:r>
              <a:rPr sz="1900" spc="50" dirty="0">
                <a:latin typeface="Abadi" panose="020B0604020104020204" pitchFamily="34" charset="0"/>
                <a:cs typeface="Microsoft Sans Serif"/>
              </a:rPr>
              <a:t> </a:t>
            </a:r>
            <a:r>
              <a:rPr sz="1900" spc="-50" dirty="0">
                <a:latin typeface="Abadi" panose="020B0604020104020204" pitchFamily="34" charset="0"/>
                <a:cs typeface="Microsoft Sans Serif"/>
              </a:rPr>
              <a:t>features</a:t>
            </a:r>
            <a:endParaRPr sz="1900" dirty="0">
              <a:latin typeface="Abadi" panose="020B0604020104020204" pitchFamily="34" charset="0"/>
              <a:cs typeface="Microsoft Sans Serif"/>
            </a:endParaRPr>
          </a:p>
          <a:p>
            <a:pPr marL="241300" indent="-228600">
              <a:lnSpc>
                <a:spcPct val="100000"/>
              </a:lnSpc>
              <a:spcBef>
                <a:spcPts val="1385"/>
              </a:spcBef>
              <a:buFont typeface="Arial MT"/>
              <a:buChar char="•"/>
              <a:tabLst>
                <a:tab pos="240665" algn="l"/>
                <a:tab pos="241300" algn="l"/>
              </a:tabLst>
            </a:pPr>
            <a:r>
              <a:rPr sz="2200" b="1" spc="-65" dirty="0">
                <a:latin typeface="Abadi" panose="020B0604020104020204" pitchFamily="34" charset="0"/>
                <a:cs typeface="Microsoft Sans Serif"/>
              </a:rPr>
              <a:t>Perform</a:t>
            </a:r>
            <a:r>
              <a:rPr lang="en-US" sz="2200" b="1" spc="-65" dirty="0">
                <a:latin typeface="Abadi" panose="020B0604020104020204" pitchFamily="34" charset="0"/>
                <a:cs typeface="Microsoft Sans Serif"/>
              </a:rPr>
              <a:t>ed</a:t>
            </a:r>
            <a:r>
              <a:rPr sz="2200" b="1" spc="60" dirty="0">
                <a:latin typeface="Abadi" panose="020B0604020104020204" pitchFamily="34" charset="0"/>
                <a:cs typeface="Microsoft Sans Serif"/>
              </a:rPr>
              <a:t> </a:t>
            </a:r>
            <a:r>
              <a:rPr sz="2200" b="1" spc="-30" dirty="0">
                <a:latin typeface="Abadi" panose="020B0604020104020204" pitchFamily="34" charset="0"/>
                <a:cs typeface="Microsoft Sans Serif"/>
              </a:rPr>
              <a:t>exploratory</a:t>
            </a:r>
            <a:r>
              <a:rPr sz="2200" b="1" spc="75" dirty="0">
                <a:latin typeface="Abadi" panose="020B0604020104020204" pitchFamily="34" charset="0"/>
                <a:cs typeface="Microsoft Sans Serif"/>
              </a:rPr>
              <a:t> </a:t>
            </a:r>
            <a:r>
              <a:rPr sz="2200" b="1" spc="-45" dirty="0">
                <a:latin typeface="Abadi" panose="020B0604020104020204" pitchFamily="34" charset="0"/>
                <a:cs typeface="Microsoft Sans Serif"/>
              </a:rPr>
              <a:t>data</a:t>
            </a:r>
            <a:r>
              <a:rPr sz="2200" b="1" spc="65" dirty="0">
                <a:latin typeface="Abadi" panose="020B0604020104020204" pitchFamily="34" charset="0"/>
                <a:cs typeface="Microsoft Sans Serif"/>
              </a:rPr>
              <a:t> </a:t>
            </a:r>
            <a:r>
              <a:rPr sz="2200" b="1" spc="-90" dirty="0">
                <a:latin typeface="Abadi" panose="020B0604020104020204" pitchFamily="34" charset="0"/>
                <a:cs typeface="Microsoft Sans Serif"/>
              </a:rPr>
              <a:t>analysis</a:t>
            </a:r>
            <a:r>
              <a:rPr sz="2200" b="1" spc="114" dirty="0">
                <a:latin typeface="Abadi" panose="020B0604020104020204" pitchFamily="34" charset="0"/>
                <a:cs typeface="Microsoft Sans Serif"/>
              </a:rPr>
              <a:t> </a:t>
            </a:r>
            <a:r>
              <a:rPr sz="2200" b="1" spc="-150" dirty="0">
                <a:latin typeface="Abadi" panose="020B0604020104020204" pitchFamily="34" charset="0"/>
                <a:cs typeface="Microsoft Sans Serif"/>
              </a:rPr>
              <a:t>(EDA)</a:t>
            </a:r>
            <a:r>
              <a:rPr sz="2200" b="1" spc="70" dirty="0">
                <a:latin typeface="Abadi" panose="020B0604020104020204" pitchFamily="34" charset="0"/>
                <a:cs typeface="Microsoft Sans Serif"/>
              </a:rPr>
              <a:t> </a:t>
            </a:r>
            <a:r>
              <a:rPr sz="2200" b="1" spc="-50" dirty="0">
                <a:latin typeface="Abadi" panose="020B0604020104020204" pitchFamily="34" charset="0"/>
                <a:cs typeface="Microsoft Sans Serif"/>
              </a:rPr>
              <a:t>using</a:t>
            </a:r>
            <a:r>
              <a:rPr sz="2200" b="1" spc="100" dirty="0">
                <a:latin typeface="Abadi" panose="020B0604020104020204" pitchFamily="34" charset="0"/>
                <a:cs typeface="Microsoft Sans Serif"/>
              </a:rPr>
              <a:t> </a:t>
            </a:r>
            <a:r>
              <a:rPr sz="2200" b="1" spc="-45" dirty="0">
                <a:latin typeface="Abadi" panose="020B0604020104020204" pitchFamily="34" charset="0"/>
                <a:cs typeface="Microsoft Sans Serif"/>
              </a:rPr>
              <a:t>visualization</a:t>
            </a:r>
            <a:r>
              <a:rPr sz="2200" b="1" spc="80" dirty="0">
                <a:latin typeface="Abadi" panose="020B0604020104020204" pitchFamily="34" charset="0"/>
                <a:cs typeface="Microsoft Sans Serif"/>
              </a:rPr>
              <a:t> </a:t>
            </a:r>
            <a:r>
              <a:rPr sz="2200" b="1" spc="-70" dirty="0">
                <a:latin typeface="Abadi" panose="020B0604020104020204" pitchFamily="34" charset="0"/>
                <a:cs typeface="Microsoft Sans Serif"/>
              </a:rPr>
              <a:t>and</a:t>
            </a:r>
            <a:r>
              <a:rPr sz="2200" b="1" spc="114" dirty="0">
                <a:latin typeface="Abadi" panose="020B0604020104020204" pitchFamily="34" charset="0"/>
                <a:cs typeface="Microsoft Sans Serif"/>
              </a:rPr>
              <a:t> </a:t>
            </a:r>
            <a:r>
              <a:rPr sz="2200" b="1" spc="-200" dirty="0">
                <a:latin typeface="Abadi" panose="020B0604020104020204" pitchFamily="34" charset="0"/>
                <a:cs typeface="Microsoft Sans Serif"/>
              </a:rPr>
              <a:t>SQL</a:t>
            </a:r>
            <a:endParaRPr sz="2200" b="1" dirty="0">
              <a:latin typeface="Abadi" panose="020B0604020104020204" pitchFamily="34" charset="0"/>
              <a:cs typeface="Microsoft Sans Serif"/>
            </a:endParaRP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6</a:t>
            </a:fld>
            <a:endParaRPr sz="1600">
              <a:latin typeface="Microsoft Sans Serif"/>
              <a:cs typeface="Microsoft Sans Serif"/>
            </a:endParaRPr>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latin typeface="Abadi" panose="020B0604020104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36966"/>
            <a:ext cx="9945370" cy="2886111"/>
          </a:xfrm>
          <a:prstGeom prst="rect">
            <a:avLst/>
          </a:prstGeom>
        </p:spPr>
        <p:txBody>
          <a:bodyPr vert="horz" wrap="square" lIns="0" tIns="12700" rIns="0" bIns="0" rtlCol="0">
            <a:spAutoFit/>
          </a:bodyPr>
          <a:lstStyle/>
          <a:p>
            <a:pPr marL="12700">
              <a:lnSpc>
                <a:spcPct val="100000"/>
              </a:lnSpc>
              <a:spcBef>
                <a:spcPts val="100"/>
              </a:spcBef>
            </a:pPr>
            <a:r>
              <a:rPr sz="2200" spc="-95" dirty="0">
                <a:solidFill>
                  <a:srgbClr val="0A48CA"/>
                </a:solidFill>
                <a:latin typeface="Abadi" panose="020B0604020104020204" pitchFamily="34" charset="0"/>
                <a:cs typeface="Microsoft Sans Serif"/>
              </a:rPr>
              <a:t>Executive</a:t>
            </a:r>
            <a:r>
              <a:rPr sz="2200" spc="65" dirty="0">
                <a:solidFill>
                  <a:srgbClr val="0A48CA"/>
                </a:solidFill>
                <a:latin typeface="Abadi" panose="020B0604020104020204" pitchFamily="34" charset="0"/>
                <a:cs typeface="Microsoft Sans Serif"/>
              </a:rPr>
              <a:t> </a:t>
            </a:r>
            <a:r>
              <a:rPr sz="2200" spc="-120" dirty="0">
                <a:solidFill>
                  <a:srgbClr val="0A48CA"/>
                </a:solidFill>
                <a:latin typeface="Abadi" panose="020B0604020104020204" pitchFamily="34" charset="0"/>
                <a:cs typeface="Microsoft Sans Serif"/>
              </a:rPr>
              <a:t>Summary</a:t>
            </a:r>
            <a:endParaRPr sz="2200" dirty="0">
              <a:latin typeface="Abadi" panose="020B0604020104020204" pitchFamily="34" charset="0"/>
              <a:cs typeface="Microsoft Sans Serif"/>
            </a:endParaRPr>
          </a:p>
          <a:p>
            <a:pPr marL="241300" indent="-228600">
              <a:lnSpc>
                <a:spcPct val="100000"/>
              </a:lnSpc>
              <a:spcBef>
                <a:spcPts val="1925"/>
              </a:spcBef>
              <a:buFont typeface="Arial MT"/>
              <a:buChar char="•"/>
              <a:tabLst>
                <a:tab pos="240665" algn="l"/>
                <a:tab pos="241300" algn="l"/>
              </a:tabLst>
            </a:pPr>
            <a:r>
              <a:rPr sz="2200" b="1" spc="-65" dirty="0">
                <a:latin typeface="Abadi" panose="020B0604020104020204" pitchFamily="34" charset="0"/>
                <a:cs typeface="Microsoft Sans Serif"/>
              </a:rPr>
              <a:t>Perform</a:t>
            </a:r>
            <a:r>
              <a:rPr sz="2200" b="1" spc="60" dirty="0">
                <a:latin typeface="Abadi" panose="020B0604020104020204" pitchFamily="34" charset="0"/>
                <a:cs typeface="Microsoft Sans Serif"/>
              </a:rPr>
              <a:t> </a:t>
            </a:r>
            <a:r>
              <a:rPr sz="2200" b="1" spc="-40" dirty="0">
                <a:latin typeface="Abadi" panose="020B0604020104020204" pitchFamily="34" charset="0"/>
                <a:cs typeface="Microsoft Sans Serif"/>
              </a:rPr>
              <a:t>interactive</a:t>
            </a:r>
            <a:r>
              <a:rPr sz="2200" b="1" spc="90" dirty="0">
                <a:latin typeface="Abadi" panose="020B0604020104020204" pitchFamily="34" charset="0"/>
                <a:cs typeface="Microsoft Sans Serif"/>
              </a:rPr>
              <a:t> </a:t>
            </a:r>
            <a:r>
              <a:rPr sz="2200" b="1" spc="-65" dirty="0">
                <a:latin typeface="Abadi" panose="020B0604020104020204" pitchFamily="34" charset="0"/>
                <a:cs typeface="Microsoft Sans Serif"/>
              </a:rPr>
              <a:t>visual</a:t>
            </a:r>
            <a:r>
              <a:rPr sz="2200" b="1" spc="95" dirty="0">
                <a:latin typeface="Abadi" panose="020B0604020104020204" pitchFamily="34" charset="0"/>
                <a:cs typeface="Microsoft Sans Serif"/>
              </a:rPr>
              <a:t> </a:t>
            </a:r>
            <a:r>
              <a:rPr sz="2200" b="1" spc="-70" dirty="0">
                <a:latin typeface="Abadi" panose="020B0604020104020204" pitchFamily="34" charset="0"/>
                <a:cs typeface="Microsoft Sans Serif"/>
              </a:rPr>
              <a:t>analytics</a:t>
            </a:r>
            <a:r>
              <a:rPr sz="2200" b="1" spc="80" dirty="0">
                <a:latin typeface="Abadi" panose="020B0604020104020204" pitchFamily="34" charset="0"/>
                <a:cs typeface="Microsoft Sans Serif"/>
              </a:rPr>
              <a:t> </a:t>
            </a:r>
            <a:r>
              <a:rPr sz="2200" b="1" spc="-50" dirty="0">
                <a:latin typeface="Abadi" panose="020B0604020104020204" pitchFamily="34" charset="0"/>
                <a:cs typeface="Microsoft Sans Serif"/>
              </a:rPr>
              <a:t>using</a:t>
            </a:r>
            <a:r>
              <a:rPr sz="2200" b="1" spc="105" dirty="0">
                <a:latin typeface="Abadi" panose="020B0604020104020204" pitchFamily="34" charset="0"/>
                <a:cs typeface="Microsoft Sans Serif"/>
              </a:rPr>
              <a:t> </a:t>
            </a:r>
            <a:r>
              <a:rPr sz="2200" b="1" spc="-60" dirty="0">
                <a:latin typeface="Abadi" panose="020B0604020104020204" pitchFamily="34" charset="0"/>
                <a:cs typeface="Microsoft Sans Serif"/>
              </a:rPr>
              <a:t>Folium</a:t>
            </a:r>
            <a:r>
              <a:rPr sz="2200" b="1" spc="90" dirty="0">
                <a:latin typeface="Abadi" panose="020B0604020104020204" pitchFamily="34" charset="0"/>
                <a:cs typeface="Microsoft Sans Serif"/>
              </a:rPr>
              <a:t> </a:t>
            </a:r>
            <a:r>
              <a:rPr sz="2200" b="1" spc="-70" dirty="0">
                <a:latin typeface="Abadi" panose="020B0604020104020204" pitchFamily="34" charset="0"/>
                <a:cs typeface="Microsoft Sans Serif"/>
              </a:rPr>
              <a:t>and</a:t>
            </a:r>
            <a:r>
              <a:rPr sz="2200" b="1" spc="120" dirty="0">
                <a:latin typeface="Abadi" panose="020B0604020104020204" pitchFamily="34" charset="0"/>
                <a:cs typeface="Microsoft Sans Serif"/>
              </a:rPr>
              <a:t> </a:t>
            </a:r>
            <a:r>
              <a:rPr sz="2200" b="1" spc="-35" dirty="0">
                <a:latin typeface="Abadi" panose="020B0604020104020204" pitchFamily="34" charset="0"/>
                <a:cs typeface="Microsoft Sans Serif"/>
              </a:rPr>
              <a:t>Plotly</a:t>
            </a:r>
            <a:r>
              <a:rPr sz="2200" b="1" spc="80" dirty="0">
                <a:latin typeface="Abadi" panose="020B0604020104020204" pitchFamily="34" charset="0"/>
                <a:cs typeface="Microsoft Sans Serif"/>
              </a:rPr>
              <a:t> </a:t>
            </a:r>
            <a:r>
              <a:rPr sz="2200" b="1" spc="-105" dirty="0">
                <a:latin typeface="Abadi" panose="020B0604020104020204" pitchFamily="34" charset="0"/>
                <a:cs typeface="Microsoft Sans Serif"/>
              </a:rPr>
              <a:t>Dash</a:t>
            </a:r>
            <a:endParaRPr sz="2200" b="1" dirty="0">
              <a:latin typeface="Abadi" panose="020B0604020104020204" pitchFamily="34" charset="0"/>
              <a:cs typeface="Microsoft Sans Serif"/>
            </a:endParaRPr>
          </a:p>
          <a:p>
            <a:pPr marL="241300" indent="-228600">
              <a:lnSpc>
                <a:spcPct val="100000"/>
              </a:lnSpc>
              <a:spcBef>
                <a:spcPts val="1939"/>
              </a:spcBef>
              <a:buFont typeface="Arial MT"/>
              <a:buChar char="•"/>
              <a:tabLst>
                <a:tab pos="240665" algn="l"/>
                <a:tab pos="241300" algn="l"/>
              </a:tabLst>
            </a:pPr>
            <a:r>
              <a:rPr sz="2200" b="1" spc="-65" dirty="0">
                <a:latin typeface="Abadi" panose="020B0604020104020204" pitchFamily="34" charset="0"/>
                <a:cs typeface="Microsoft Sans Serif"/>
              </a:rPr>
              <a:t>Perform</a:t>
            </a:r>
            <a:r>
              <a:rPr sz="2200" b="1" spc="50" dirty="0">
                <a:latin typeface="Abadi" panose="020B0604020104020204" pitchFamily="34" charset="0"/>
                <a:cs typeface="Microsoft Sans Serif"/>
              </a:rPr>
              <a:t> </a:t>
            </a:r>
            <a:r>
              <a:rPr sz="2200" b="1" spc="-25" dirty="0">
                <a:latin typeface="Abadi" panose="020B0604020104020204" pitchFamily="34" charset="0"/>
                <a:cs typeface="Microsoft Sans Serif"/>
              </a:rPr>
              <a:t>predictive</a:t>
            </a:r>
            <a:r>
              <a:rPr sz="2200" b="1" spc="75" dirty="0">
                <a:latin typeface="Abadi" panose="020B0604020104020204" pitchFamily="34" charset="0"/>
                <a:cs typeface="Microsoft Sans Serif"/>
              </a:rPr>
              <a:t> </a:t>
            </a:r>
            <a:r>
              <a:rPr sz="2200" b="1" spc="-90" dirty="0">
                <a:latin typeface="Abadi" panose="020B0604020104020204" pitchFamily="34" charset="0"/>
                <a:cs typeface="Microsoft Sans Serif"/>
              </a:rPr>
              <a:t>analysis</a:t>
            </a:r>
            <a:r>
              <a:rPr sz="2200" b="1" spc="85" dirty="0">
                <a:latin typeface="Abadi" panose="020B0604020104020204" pitchFamily="34" charset="0"/>
                <a:cs typeface="Microsoft Sans Serif"/>
              </a:rPr>
              <a:t> </a:t>
            </a:r>
            <a:r>
              <a:rPr sz="2200" b="1" spc="-50" dirty="0">
                <a:latin typeface="Abadi" panose="020B0604020104020204" pitchFamily="34" charset="0"/>
                <a:cs typeface="Microsoft Sans Serif"/>
              </a:rPr>
              <a:t>using</a:t>
            </a:r>
            <a:r>
              <a:rPr sz="2200" b="1" spc="90" dirty="0">
                <a:latin typeface="Abadi" panose="020B0604020104020204" pitchFamily="34" charset="0"/>
                <a:cs typeface="Microsoft Sans Serif"/>
              </a:rPr>
              <a:t> </a:t>
            </a:r>
            <a:r>
              <a:rPr sz="2200" b="1" spc="-55" dirty="0">
                <a:latin typeface="Abadi" panose="020B0604020104020204" pitchFamily="34" charset="0"/>
                <a:cs typeface="Microsoft Sans Serif"/>
              </a:rPr>
              <a:t>classification</a:t>
            </a:r>
            <a:r>
              <a:rPr sz="2200" b="1" spc="70" dirty="0">
                <a:latin typeface="Abadi" panose="020B0604020104020204" pitchFamily="34" charset="0"/>
                <a:cs typeface="Microsoft Sans Serif"/>
              </a:rPr>
              <a:t> </a:t>
            </a:r>
            <a:r>
              <a:rPr lang="en-US" sz="2200" b="1" spc="-60" dirty="0">
                <a:latin typeface="Abadi" panose="020B0604020104020204" pitchFamily="34" charset="0"/>
                <a:cs typeface="Microsoft Sans Serif"/>
              </a:rPr>
              <a:t>techniques</a:t>
            </a:r>
            <a:endParaRPr sz="2200" b="1" dirty="0">
              <a:latin typeface="Abadi" panose="020B0604020104020204" pitchFamily="34" charset="0"/>
              <a:cs typeface="Microsoft Sans Serif"/>
            </a:endParaRPr>
          </a:p>
          <a:p>
            <a:pPr marL="698500" marR="5080" lvl="1" indent="-228600">
              <a:lnSpc>
                <a:spcPct val="120000"/>
              </a:lnSpc>
              <a:spcBef>
                <a:spcPts val="1395"/>
              </a:spcBef>
              <a:buFont typeface="Arial MT"/>
              <a:buChar char="•"/>
              <a:tabLst>
                <a:tab pos="697865" algn="l"/>
                <a:tab pos="698500" algn="l"/>
              </a:tabLst>
            </a:pPr>
            <a:r>
              <a:rPr sz="2200" spc="-65" dirty="0">
                <a:latin typeface="Abadi" panose="020B0604020104020204" pitchFamily="34" charset="0"/>
                <a:cs typeface="Microsoft Sans Serif"/>
              </a:rPr>
              <a:t>Data</a:t>
            </a:r>
            <a:r>
              <a:rPr sz="2200" spc="55" dirty="0">
                <a:latin typeface="Abadi" panose="020B0604020104020204" pitchFamily="34" charset="0"/>
                <a:cs typeface="Microsoft Sans Serif"/>
              </a:rPr>
              <a:t> </a:t>
            </a:r>
            <a:r>
              <a:rPr sz="2200" spc="-5" dirty="0">
                <a:latin typeface="Abadi" panose="020B0604020104020204" pitchFamily="34" charset="0"/>
                <a:cs typeface="Microsoft Sans Serif"/>
              </a:rPr>
              <a:t>that</a:t>
            </a:r>
            <a:r>
              <a:rPr sz="2200" spc="65" dirty="0">
                <a:latin typeface="Abadi" panose="020B0604020104020204" pitchFamily="34" charset="0"/>
                <a:cs typeface="Microsoft Sans Serif"/>
              </a:rPr>
              <a:t> </a:t>
            </a:r>
            <a:r>
              <a:rPr sz="2200" spc="-114" dirty="0">
                <a:latin typeface="Abadi" panose="020B0604020104020204" pitchFamily="34" charset="0"/>
                <a:cs typeface="Microsoft Sans Serif"/>
              </a:rPr>
              <a:t>was</a:t>
            </a:r>
            <a:r>
              <a:rPr sz="2200" spc="80" dirty="0">
                <a:latin typeface="Abadi" panose="020B0604020104020204" pitchFamily="34" charset="0"/>
                <a:cs typeface="Microsoft Sans Serif"/>
              </a:rPr>
              <a:t> </a:t>
            </a:r>
            <a:r>
              <a:rPr sz="2200" spc="-45" dirty="0">
                <a:latin typeface="Abadi" panose="020B0604020104020204" pitchFamily="34" charset="0"/>
                <a:cs typeface="Microsoft Sans Serif"/>
              </a:rPr>
              <a:t>collected</a:t>
            </a:r>
            <a:r>
              <a:rPr sz="2200" spc="85" dirty="0">
                <a:latin typeface="Abadi" panose="020B0604020104020204" pitchFamily="34" charset="0"/>
                <a:cs typeface="Microsoft Sans Serif"/>
              </a:rPr>
              <a:t> </a:t>
            </a:r>
            <a:r>
              <a:rPr lang="en-US" sz="2200" dirty="0">
                <a:latin typeface="Abadi" panose="020B0604020104020204" pitchFamily="34" charset="0"/>
                <a:cs typeface="Microsoft Sans Serif"/>
              </a:rPr>
              <a:t>and </a:t>
            </a:r>
            <a:r>
              <a:rPr sz="2200" spc="-55" dirty="0">
                <a:latin typeface="Abadi" panose="020B0604020104020204" pitchFamily="34" charset="0"/>
                <a:cs typeface="Microsoft Sans Serif"/>
              </a:rPr>
              <a:t>normalized,</a:t>
            </a:r>
            <a:r>
              <a:rPr sz="2200" spc="50" dirty="0">
                <a:latin typeface="Abadi" panose="020B0604020104020204" pitchFamily="34" charset="0"/>
                <a:cs typeface="Microsoft Sans Serif"/>
              </a:rPr>
              <a:t> </a:t>
            </a:r>
            <a:r>
              <a:rPr sz="2200" spc="-15" dirty="0">
                <a:latin typeface="Abadi" panose="020B0604020104020204" pitchFamily="34" charset="0"/>
                <a:cs typeface="Microsoft Sans Serif"/>
              </a:rPr>
              <a:t>divided</a:t>
            </a:r>
            <a:r>
              <a:rPr sz="2200" spc="85" dirty="0">
                <a:latin typeface="Abadi" panose="020B0604020104020204" pitchFamily="34" charset="0"/>
                <a:cs typeface="Microsoft Sans Serif"/>
              </a:rPr>
              <a:t> </a:t>
            </a:r>
            <a:r>
              <a:rPr sz="2200" spc="-25" dirty="0">
                <a:latin typeface="Abadi" panose="020B0604020104020204" pitchFamily="34" charset="0"/>
                <a:cs typeface="Microsoft Sans Serif"/>
              </a:rPr>
              <a:t>in</a:t>
            </a:r>
            <a:r>
              <a:rPr lang="en-US" sz="2200" spc="-25" dirty="0">
                <a:latin typeface="Abadi" panose="020B0604020104020204" pitchFamily="34" charset="0"/>
                <a:cs typeface="Microsoft Sans Serif"/>
              </a:rPr>
              <a:t>to</a:t>
            </a:r>
            <a:r>
              <a:rPr sz="2200" spc="90" dirty="0">
                <a:latin typeface="Abadi" panose="020B0604020104020204" pitchFamily="34" charset="0"/>
                <a:cs typeface="Microsoft Sans Serif"/>
              </a:rPr>
              <a:t> </a:t>
            </a:r>
            <a:r>
              <a:rPr sz="2200" spc="-15" dirty="0">
                <a:latin typeface="Abadi" panose="020B0604020104020204" pitchFamily="34" charset="0"/>
                <a:cs typeface="Microsoft Sans Serif"/>
              </a:rPr>
              <a:t>training </a:t>
            </a:r>
            <a:r>
              <a:rPr sz="2200" spc="-10" dirty="0">
                <a:latin typeface="Abadi" panose="020B0604020104020204" pitchFamily="34" charset="0"/>
                <a:cs typeface="Microsoft Sans Serif"/>
              </a:rPr>
              <a:t> </a:t>
            </a:r>
            <a:r>
              <a:rPr sz="2200" spc="-70" dirty="0">
                <a:latin typeface="Abadi" panose="020B0604020104020204" pitchFamily="34" charset="0"/>
                <a:cs typeface="Microsoft Sans Serif"/>
              </a:rPr>
              <a:t>and</a:t>
            </a:r>
            <a:r>
              <a:rPr sz="2200" spc="70" dirty="0">
                <a:latin typeface="Abadi" panose="020B0604020104020204" pitchFamily="34" charset="0"/>
                <a:cs typeface="Microsoft Sans Serif"/>
              </a:rPr>
              <a:t> </a:t>
            </a:r>
            <a:r>
              <a:rPr sz="2200" spc="-15" dirty="0">
                <a:latin typeface="Abadi" panose="020B0604020104020204" pitchFamily="34" charset="0"/>
                <a:cs typeface="Microsoft Sans Serif"/>
              </a:rPr>
              <a:t>test</a:t>
            </a:r>
            <a:r>
              <a:rPr sz="2200" spc="65" dirty="0">
                <a:latin typeface="Abadi" panose="020B0604020104020204" pitchFamily="34" charset="0"/>
                <a:cs typeface="Microsoft Sans Serif"/>
              </a:rPr>
              <a:t> </a:t>
            </a:r>
            <a:r>
              <a:rPr sz="2200" spc="-45" dirty="0">
                <a:latin typeface="Abadi" panose="020B0604020104020204" pitchFamily="34" charset="0"/>
                <a:cs typeface="Microsoft Sans Serif"/>
              </a:rPr>
              <a:t>data</a:t>
            </a:r>
            <a:r>
              <a:rPr sz="2200" spc="80" dirty="0">
                <a:latin typeface="Abadi" panose="020B0604020104020204" pitchFamily="34" charset="0"/>
                <a:cs typeface="Microsoft Sans Serif"/>
              </a:rPr>
              <a:t> </a:t>
            </a:r>
            <a:r>
              <a:rPr sz="2200" spc="-75" dirty="0">
                <a:latin typeface="Abadi" panose="020B0604020104020204" pitchFamily="34" charset="0"/>
                <a:cs typeface="Microsoft Sans Serif"/>
              </a:rPr>
              <a:t>sets</a:t>
            </a:r>
            <a:r>
              <a:rPr lang="en-US" sz="2200" spc="80" dirty="0">
                <a:latin typeface="Abadi" panose="020B0604020104020204" pitchFamily="34" charset="0"/>
                <a:cs typeface="Microsoft Sans Serif"/>
              </a:rPr>
              <a:t>, </a:t>
            </a:r>
            <a:r>
              <a:rPr sz="2200" spc="-70" dirty="0">
                <a:latin typeface="Abadi" panose="020B0604020104020204" pitchFamily="34" charset="0"/>
                <a:cs typeface="Microsoft Sans Serif"/>
              </a:rPr>
              <a:t>and</a:t>
            </a:r>
            <a:r>
              <a:rPr sz="2200" spc="60" dirty="0">
                <a:latin typeface="Abadi" panose="020B0604020104020204" pitchFamily="34" charset="0"/>
                <a:cs typeface="Microsoft Sans Serif"/>
              </a:rPr>
              <a:t> </a:t>
            </a:r>
            <a:r>
              <a:rPr sz="2200" spc="-60" dirty="0">
                <a:latin typeface="Abadi" panose="020B0604020104020204" pitchFamily="34" charset="0"/>
                <a:cs typeface="Microsoft Sans Serif"/>
              </a:rPr>
              <a:t>evaluated</a:t>
            </a:r>
            <a:r>
              <a:rPr sz="2200" spc="85" dirty="0">
                <a:latin typeface="Abadi" panose="020B0604020104020204" pitchFamily="34" charset="0"/>
                <a:cs typeface="Microsoft Sans Serif"/>
              </a:rPr>
              <a:t> </a:t>
            </a:r>
            <a:r>
              <a:rPr sz="2200" spc="-40" dirty="0">
                <a:latin typeface="Abadi" panose="020B0604020104020204" pitchFamily="34" charset="0"/>
                <a:cs typeface="Microsoft Sans Serif"/>
              </a:rPr>
              <a:t>by</a:t>
            </a:r>
            <a:r>
              <a:rPr sz="2200" spc="70" dirty="0">
                <a:latin typeface="Abadi" panose="020B0604020104020204" pitchFamily="34" charset="0"/>
                <a:cs typeface="Microsoft Sans Serif"/>
              </a:rPr>
              <a:t> </a:t>
            </a:r>
            <a:r>
              <a:rPr sz="2200" spc="-10" dirty="0">
                <a:latin typeface="Abadi" panose="020B0604020104020204" pitchFamily="34" charset="0"/>
                <a:cs typeface="Microsoft Sans Serif"/>
              </a:rPr>
              <a:t>four</a:t>
            </a:r>
            <a:r>
              <a:rPr sz="2200" spc="85" dirty="0">
                <a:latin typeface="Abadi" panose="020B0604020104020204" pitchFamily="34" charset="0"/>
                <a:cs typeface="Microsoft Sans Serif"/>
              </a:rPr>
              <a:t> </a:t>
            </a:r>
            <a:r>
              <a:rPr sz="2200" spc="-20" dirty="0">
                <a:latin typeface="Abadi" panose="020B0604020104020204" pitchFamily="34" charset="0"/>
                <a:cs typeface="Microsoft Sans Serif"/>
              </a:rPr>
              <a:t>different</a:t>
            </a:r>
            <a:r>
              <a:rPr sz="2200" spc="65" dirty="0">
                <a:latin typeface="Abadi" panose="020B0604020104020204" pitchFamily="34" charset="0"/>
                <a:cs typeface="Microsoft Sans Serif"/>
              </a:rPr>
              <a:t> </a:t>
            </a:r>
            <a:r>
              <a:rPr sz="2200" spc="-55" dirty="0">
                <a:latin typeface="Abadi" panose="020B0604020104020204" pitchFamily="34" charset="0"/>
                <a:cs typeface="Microsoft Sans Serif"/>
              </a:rPr>
              <a:t>classification</a:t>
            </a:r>
            <a:r>
              <a:rPr sz="2200" spc="90" dirty="0">
                <a:latin typeface="Abadi" panose="020B0604020104020204" pitchFamily="34" charset="0"/>
                <a:cs typeface="Microsoft Sans Serif"/>
              </a:rPr>
              <a:t> </a:t>
            </a:r>
            <a:r>
              <a:rPr sz="2200" spc="-70" dirty="0">
                <a:latin typeface="Abadi" panose="020B0604020104020204" pitchFamily="34" charset="0"/>
                <a:cs typeface="Microsoft Sans Serif"/>
              </a:rPr>
              <a:t>models,</a:t>
            </a:r>
            <a:r>
              <a:rPr sz="2200" spc="50" dirty="0">
                <a:latin typeface="Abadi" panose="020B0604020104020204" pitchFamily="34" charset="0"/>
                <a:cs typeface="Microsoft Sans Serif"/>
              </a:rPr>
              <a:t> </a:t>
            </a:r>
            <a:r>
              <a:rPr sz="2200" spc="-30" dirty="0">
                <a:latin typeface="Abadi" panose="020B0604020104020204" pitchFamily="34" charset="0"/>
                <a:cs typeface="Microsoft Sans Serif"/>
              </a:rPr>
              <a:t>being </a:t>
            </a:r>
            <a:r>
              <a:rPr sz="2200" spc="-570" dirty="0">
                <a:latin typeface="Abadi" panose="020B0604020104020204" pitchFamily="34" charset="0"/>
                <a:cs typeface="Microsoft Sans Serif"/>
              </a:rPr>
              <a:t> </a:t>
            </a:r>
            <a:r>
              <a:rPr sz="2200" spc="-30" dirty="0">
                <a:latin typeface="Abadi" panose="020B0604020104020204" pitchFamily="34" charset="0"/>
                <a:cs typeface="Microsoft Sans Serif"/>
              </a:rPr>
              <a:t>the</a:t>
            </a:r>
            <a:r>
              <a:rPr sz="2200" spc="80" dirty="0">
                <a:latin typeface="Abadi" panose="020B0604020104020204" pitchFamily="34" charset="0"/>
                <a:cs typeface="Microsoft Sans Serif"/>
              </a:rPr>
              <a:t> </a:t>
            </a:r>
            <a:r>
              <a:rPr sz="2200" spc="-110" dirty="0">
                <a:latin typeface="Abadi" panose="020B0604020104020204" pitchFamily="34" charset="0"/>
                <a:cs typeface="Microsoft Sans Serif"/>
              </a:rPr>
              <a:t>accuracy</a:t>
            </a:r>
            <a:r>
              <a:rPr sz="2200" spc="80" dirty="0">
                <a:latin typeface="Abadi" panose="020B0604020104020204" pitchFamily="34" charset="0"/>
                <a:cs typeface="Microsoft Sans Serif"/>
              </a:rPr>
              <a:t> </a:t>
            </a:r>
            <a:r>
              <a:rPr sz="2200" spc="-5" dirty="0">
                <a:latin typeface="Abadi" panose="020B0604020104020204" pitchFamily="34" charset="0"/>
                <a:cs typeface="Microsoft Sans Serif"/>
              </a:rPr>
              <a:t>of</a:t>
            </a:r>
            <a:r>
              <a:rPr sz="2200" spc="60" dirty="0">
                <a:latin typeface="Abadi" panose="020B0604020104020204" pitchFamily="34" charset="0"/>
                <a:cs typeface="Microsoft Sans Serif"/>
              </a:rPr>
              <a:t> </a:t>
            </a:r>
            <a:r>
              <a:rPr sz="2200" spc="-114" dirty="0">
                <a:latin typeface="Abadi" panose="020B0604020104020204" pitchFamily="34" charset="0"/>
                <a:cs typeface="Microsoft Sans Serif"/>
              </a:rPr>
              <a:t>each</a:t>
            </a:r>
            <a:r>
              <a:rPr sz="2200" spc="65" dirty="0">
                <a:latin typeface="Abadi" panose="020B0604020104020204" pitchFamily="34" charset="0"/>
                <a:cs typeface="Microsoft Sans Serif"/>
              </a:rPr>
              <a:t> </a:t>
            </a:r>
            <a:r>
              <a:rPr sz="2200" spc="-40" dirty="0">
                <a:latin typeface="Abadi" panose="020B0604020104020204" pitchFamily="34" charset="0"/>
                <a:cs typeface="Microsoft Sans Serif"/>
              </a:rPr>
              <a:t>model</a:t>
            </a:r>
            <a:r>
              <a:rPr sz="2200" spc="70" dirty="0">
                <a:latin typeface="Abadi" panose="020B0604020104020204" pitchFamily="34" charset="0"/>
                <a:cs typeface="Microsoft Sans Serif"/>
              </a:rPr>
              <a:t> </a:t>
            </a:r>
            <a:r>
              <a:rPr sz="2200" spc="-60" dirty="0">
                <a:latin typeface="Abadi" panose="020B0604020104020204" pitchFamily="34" charset="0"/>
                <a:cs typeface="Microsoft Sans Serif"/>
              </a:rPr>
              <a:t>evaluated</a:t>
            </a:r>
            <a:r>
              <a:rPr sz="2200" spc="50" dirty="0">
                <a:latin typeface="Abadi" panose="020B0604020104020204" pitchFamily="34" charset="0"/>
                <a:cs typeface="Microsoft Sans Serif"/>
              </a:rPr>
              <a:t> </a:t>
            </a:r>
            <a:r>
              <a:rPr sz="2200" spc="-50" dirty="0">
                <a:latin typeface="Abadi" panose="020B0604020104020204" pitchFamily="34" charset="0"/>
                <a:cs typeface="Microsoft Sans Serif"/>
              </a:rPr>
              <a:t>using</a:t>
            </a:r>
            <a:r>
              <a:rPr lang="en-US" sz="2200" spc="-50" dirty="0">
                <a:latin typeface="Abadi" panose="020B0604020104020204" pitchFamily="34" charset="0"/>
                <a:cs typeface="Microsoft Sans Serif"/>
              </a:rPr>
              <a:t> a combination of</a:t>
            </a:r>
            <a:r>
              <a:rPr sz="2200" spc="90" dirty="0">
                <a:latin typeface="Abadi" panose="020B0604020104020204" pitchFamily="34" charset="0"/>
                <a:cs typeface="Microsoft Sans Serif"/>
              </a:rPr>
              <a:t> </a:t>
            </a:r>
            <a:r>
              <a:rPr sz="2200" spc="-15" dirty="0">
                <a:latin typeface="Abadi" panose="020B0604020104020204" pitchFamily="34" charset="0"/>
                <a:cs typeface="Microsoft Sans Serif"/>
              </a:rPr>
              <a:t>different</a:t>
            </a:r>
            <a:r>
              <a:rPr lang="en-US" sz="2200" spc="60" dirty="0">
                <a:latin typeface="Abadi" panose="020B0604020104020204" pitchFamily="34" charset="0"/>
                <a:cs typeface="Microsoft Sans Serif"/>
              </a:rPr>
              <a:t> </a:t>
            </a:r>
            <a:r>
              <a:rPr sz="2200" spc="-70" dirty="0">
                <a:latin typeface="Abadi" panose="020B0604020104020204" pitchFamily="34" charset="0"/>
                <a:cs typeface="Microsoft Sans Serif"/>
              </a:rPr>
              <a:t>parameters.</a:t>
            </a:r>
            <a:endParaRPr sz="2200" dirty="0">
              <a:latin typeface="Abadi" panose="020B0604020104020204" pitchFamily="34" charset="0"/>
              <a:cs typeface="Microsoft Sans Serif"/>
            </a:endParaRP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7</a:t>
            </a:fld>
            <a:endParaRPr sz="1600">
              <a:latin typeface="Microsoft Sans Serif"/>
              <a:cs typeface="Microsoft Sans Serif"/>
            </a:endParaRPr>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latin typeface="Abadi" panose="020B0604020104020204" pitchFamily="34" charset="0"/>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10200005"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65" dirty="0">
                <a:latin typeface="Abadi" panose="020B0604020104020204" pitchFamily="34" charset="0"/>
                <a:cs typeface="Microsoft Sans Serif"/>
              </a:rPr>
              <a:t>Data</a:t>
            </a:r>
            <a:r>
              <a:rPr sz="2200" spc="55" dirty="0">
                <a:latin typeface="Abadi" panose="020B0604020104020204" pitchFamily="34" charset="0"/>
                <a:cs typeface="Microsoft Sans Serif"/>
              </a:rPr>
              <a:t> </a:t>
            </a:r>
            <a:r>
              <a:rPr sz="2200" spc="-75" dirty="0">
                <a:latin typeface="Abadi" panose="020B0604020104020204" pitchFamily="34" charset="0"/>
                <a:cs typeface="Microsoft Sans Serif"/>
              </a:rPr>
              <a:t>sets</a:t>
            </a:r>
            <a:r>
              <a:rPr sz="2200" spc="85" dirty="0">
                <a:latin typeface="Abadi" panose="020B0604020104020204" pitchFamily="34" charset="0"/>
                <a:cs typeface="Microsoft Sans Serif"/>
              </a:rPr>
              <a:t> </a:t>
            </a:r>
            <a:r>
              <a:rPr sz="2200" spc="-75" dirty="0">
                <a:latin typeface="Abadi" panose="020B0604020104020204" pitchFamily="34" charset="0"/>
                <a:cs typeface="Microsoft Sans Serif"/>
              </a:rPr>
              <a:t>were</a:t>
            </a:r>
            <a:r>
              <a:rPr sz="2200" spc="80" dirty="0">
                <a:latin typeface="Abadi" panose="020B0604020104020204" pitchFamily="34" charset="0"/>
                <a:cs typeface="Microsoft Sans Serif"/>
              </a:rPr>
              <a:t> </a:t>
            </a:r>
            <a:r>
              <a:rPr sz="2200" spc="-45" dirty="0">
                <a:latin typeface="Abadi" panose="020B0604020104020204" pitchFamily="34" charset="0"/>
                <a:cs typeface="Microsoft Sans Serif"/>
              </a:rPr>
              <a:t>collected</a:t>
            </a:r>
            <a:r>
              <a:rPr sz="2200" spc="85" dirty="0">
                <a:latin typeface="Abadi" panose="020B0604020104020204" pitchFamily="34" charset="0"/>
                <a:cs typeface="Microsoft Sans Serif"/>
              </a:rPr>
              <a:t> </a:t>
            </a:r>
            <a:r>
              <a:rPr sz="2200" spc="-25" dirty="0">
                <a:latin typeface="Abadi" panose="020B0604020104020204" pitchFamily="34" charset="0"/>
                <a:cs typeface="Microsoft Sans Serif"/>
              </a:rPr>
              <a:t>from</a:t>
            </a:r>
            <a:r>
              <a:rPr sz="2200" spc="65" dirty="0">
                <a:latin typeface="Abadi" panose="020B0604020104020204" pitchFamily="34" charset="0"/>
                <a:cs typeface="Microsoft Sans Serif"/>
              </a:rPr>
              <a:t> </a:t>
            </a:r>
            <a:r>
              <a:rPr sz="2200" spc="-140" dirty="0">
                <a:latin typeface="Abadi" panose="020B0604020104020204" pitchFamily="34" charset="0"/>
                <a:cs typeface="Microsoft Sans Serif"/>
              </a:rPr>
              <a:t>Space</a:t>
            </a:r>
            <a:r>
              <a:rPr sz="2200" spc="80" dirty="0">
                <a:latin typeface="Abadi" panose="020B0604020104020204" pitchFamily="34" charset="0"/>
                <a:cs typeface="Microsoft Sans Serif"/>
              </a:rPr>
              <a:t> </a:t>
            </a:r>
            <a:r>
              <a:rPr sz="2200" spc="-210" dirty="0">
                <a:latin typeface="Abadi" panose="020B0604020104020204" pitchFamily="34" charset="0"/>
                <a:cs typeface="Microsoft Sans Serif"/>
              </a:rPr>
              <a:t>X</a:t>
            </a:r>
            <a:r>
              <a:rPr sz="2200" spc="75" dirty="0">
                <a:latin typeface="Abadi" panose="020B0604020104020204" pitchFamily="34" charset="0"/>
                <a:cs typeface="Microsoft Sans Serif"/>
              </a:rPr>
              <a:t> </a:t>
            </a:r>
            <a:r>
              <a:rPr sz="2200" spc="-145" dirty="0">
                <a:latin typeface="Abadi" panose="020B0604020104020204" pitchFamily="34" charset="0"/>
                <a:cs typeface="Microsoft Sans Serif"/>
              </a:rPr>
              <a:t>API</a:t>
            </a:r>
            <a:r>
              <a:rPr sz="2200" spc="85" dirty="0">
                <a:latin typeface="Abadi" panose="020B0604020104020204" pitchFamily="34" charset="0"/>
                <a:cs typeface="Microsoft Sans Serif"/>
              </a:rPr>
              <a:t> </a:t>
            </a:r>
            <a:r>
              <a:rPr sz="2200" spc="-30" dirty="0">
                <a:latin typeface="Abadi" panose="020B0604020104020204" pitchFamily="34" charset="0"/>
                <a:cs typeface="Microsoft Sans Serif"/>
              </a:rPr>
              <a:t>(</a:t>
            </a:r>
            <a:r>
              <a:rPr sz="2200" u="sng" spc="-30" dirty="0">
                <a:solidFill>
                  <a:srgbClr val="0070C0"/>
                </a:solidFill>
                <a:uFill>
                  <a:solidFill>
                    <a:srgbClr val="292929"/>
                  </a:solidFill>
                </a:uFill>
                <a:latin typeface="Abadi" panose="020B0604020104020204" pitchFamily="34" charset="0"/>
                <a:cs typeface="Microsoft Sans Serif"/>
                <a:hlinkClick r:id="rId2">
                  <a:extLst>
                    <a:ext uri="{A12FA001-AC4F-418D-AE19-62706E023703}">
                      <ahyp:hlinkClr xmlns:ahyp="http://schemas.microsoft.com/office/drawing/2018/hyperlinkcolor" val="tx"/>
                    </a:ext>
                  </a:extLst>
                </a:hlinkClick>
              </a:rPr>
              <a:t>https://api.spacexdata.com/v4/rockets</a:t>
            </a:r>
            <a:r>
              <a:rPr sz="2200" u="sng" spc="-30" dirty="0">
                <a:uFill>
                  <a:solidFill>
                    <a:srgbClr val="292929"/>
                  </a:solidFill>
                </a:uFill>
                <a:latin typeface="Abadi" panose="020B0604020104020204" pitchFamily="34" charset="0"/>
                <a:cs typeface="Microsoft Sans Serif"/>
                <a:hlinkClick r:id="rId2">
                  <a:extLst>
                    <a:ext uri="{A12FA001-AC4F-418D-AE19-62706E023703}">
                      <ahyp:hlinkClr xmlns:ahyp="http://schemas.microsoft.com/office/drawing/2018/hyperlinkcolor" val="tx"/>
                    </a:ext>
                  </a:extLst>
                </a:hlinkClick>
              </a:rPr>
              <a:t>/</a:t>
            </a:r>
            <a:r>
              <a:rPr sz="2200" spc="-30" dirty="0">
                <a:latin typeface="Abadi" panose="020B0604020104020204" pitchFamily="34" charset="0"/>
                <a:cs typeface="Microsoft Sans Serif"/>
              </a:rPr>
              <a:t>) </a:t>
            </a:r>
            <a:r>
              <a:rPr sz="2200" spc="-570" dirty="0">
                <a:latin typeface="Abadi" panose="020B0604020104020204" pitchFamily="34" charset="0"/>
                <a:cs typeface="Microsoft Sans Serif"/>
              </a:rPr>
              <a:t> </a:t>
            </a:r>
            <a:r>
              <a:rPr sz="2200" spc="-70" dirty="0">
                <a:latin typeface="Abadi" panose="020B0604020104020204" pitchFamily="34" charset="0"/>
                <a:cs typeface="Microsoft Sans Serif"/>
              </a:rPr>
              <a:t>and</a:t>
            </a:r>
            <a:r>
              <a:rPr sz="2200" spc="65" dirty="0">
                <a:latin typeface="Abadi" panose="020B0604020104020204" pitchFamily="34" charset="0"/>
                <a:cs typeface="Microsoft Sans Serif"/>
              </a:rPr>
              <a:t> </a:t>
            </a:r>
            <a:r>
              <a:rPr sz="2200" spc="-25" dirty="0">
                <a:latin typeface="Abadi" panose="020B0604020104020204" pitchFamily="34" charset="0"/>
                <a:cs typeface="Microsoft Sans Serif"/>
              </a:rPr>
              <a:t>from</a:t>
            </a:r>
            <a:r>
              <a:rPr sz="2200" spc="55" dirty="0">
                <a:latin typeface="Abadi" panose="020B0604020104020204" pitchFamily="34" charset="0"/>
                <a:cs typeface="Microsoft Sans Serif"/>
              </a:rPr>
              <a:t> </a:t>
            </a:r>
            <a:r>
              <a:rPr sz="2200" spc="-60" dirty="0">
                <a:latin typeface="Abadi" panose="020B0604020104020204" pitchFamily="34" charset="0"/>
                <a:cs typeface="Microsoft Sans Serif"/>
              </a:rPr>
              <a:t>Wikipedia </a:t>
            </a:r>
            <a:r>
              <a:rPr sz="2200" spc="-55" dirty="0">
                <a:latin typeface="Abadi" panose="020B0604020104020204" pitchFamily="34" charset="0"/>
                <a:cs typeface="Microsoft Sans Serif"/>
              </a:rPr>
              <a:t> </a:t>
            </a:r>
            <a:r>
              <a:rPr sz="2200" spc="-45" dirty="0">
                <a:latin typeface="Abadi" panose="020B0604020104020204" pitchFamily="34" charset="0"/>
                <a:cs typeface="Microsoft Sans Serif"/>
              </a:rPr>
              <a:t>(</a:t>
            </a:r>
            <a:r>
              <a:rPr sz="2200" u="sng" spc="-45" dirty="0">
                <a:solidFill>
                  <a:srgbClr val="0070C0"/>
                </a:solidFill>
                <a:uFill>
                  <a:solidFill>
                    <a:srgbClr val="292929"/>
                  </a:solidFill>
                </a:uFill>
                <a:latin typeface="Abadi" panose="020B0604020104020204" pitchFamily="34" charset="0"/>
                <a:cs typeface="Microsoft Sans Serif"/>
                <a:hlinkClick r:id="rId3">
                  <a:extLst>
                    <a:ext uri="{A12FA001-AC4F-418D-AE19-62706E023703}">
                      <ahyp:hlinkClr xmlns:ahyp="http://schemas.microsoft.com/office/drawing/2018/hyperlinkcolor" val="tx"/>
                    </a:ext>
                  </a:extLst>
                </a:hlinkClick>
              </a:rPr>
              <a:t>https://en.wikipedia.org/wiki/List_of_Falcon/_9/_and_Falcon_Heavy_launches</a:t>
            </a:r>
            <a:r>
              <a:rPr sz="2200" spc="-45" dirty="0">
                <a:latin typeface="Abadi" panose="020B0604020104020204" pitchFamily="34" charset="0"/>
                <a:cs typeface="Microsoft Sans Serif"/>
              </a:rPr>
              <a:t>), </a:t>
            </a:r>
            <a:r>
              <a:rPr sz="2200" spc="-40" dirty="0">
                <a:latin typeface="Abadi" panose="020B0604020104020204" pitchFamily="34" charset="0"/>
                <a:cs typeface="Microsoft Sans Serif"/>
              </a:rPr>
              <a:t> </a:t>
            </a:r>
            <a:r>
              <a:rPr sz="2200" spc="-50" dirty="0">
                <a:latin typeface="Abadi" panose="020B0604020104020204" pitchFamily="34" charset="0"/>
                <a:cs typeface="Microsoft Sans Serif"/>
              </a:rPr>
              <a:t>using</a:t>
            </a:r>
            <a:r>
              <a:rPr sz="2200" spc="90" dirty="0">
                <a:latin typeface="Abadi" panose="020B0604020104020204" pitchFamily="34" charset="0"/>
                <a:cs typeface="Microsoft Sans Serif"/>
              </a:rPr>
              <a:t> </a:t>
            </a:r>
            <a:r>
              <a:rPr sz="2200" spc="-60" dirty="0">
                <a:latin typeface="Abadi" panose="020B0604020104020204" pitchFamily="34" charset="0"/>
                <a:cs typeface="Microsoft Sans Serif"/>
              </a:rPr>
              <a:t>web</a:t>
            </a:r>
            <a:r>
              <a:rPr sz="2200" spc="75" dirty="0">
                <a:latin typeface="Abadi" panose="020B0604020104020204" pitchFamily="34" charset="0"/>
                <a:cs typeface="Microsoft Sans Serif"/>
              </a:rPr>
              <a:t> </a:t>
            </a:r>
            <a:r>
              <a:rPr sz="2200" spc="-55" dirty="0">
                <a:latin typeface="Abadi" panose="020B0604020104020204" pitchFamily="34" charset="0"/>
                <a:cs typeface="Microsoft Sans Serif"/>
              </a:rPr>
              <a:t>scraping</a:t>
            </a:r>
            <a:r>
              <a:rPr sz="2200" spc="80" dirty="0">
                <a:latin typeface="Abadi" panose="020B0604020104020204" pitchFamily="34" charset="0"/>
                <a:cs typeface="Microsoft Sans Serif"/>
              </a:rPr>
              <a:t> </a:t>
            </a:r>
            <a:r>
              <a:rPr sz="2200" spc="-80" dirty="0">
                <a:latin typeface="Abadi" panose="020B0604020104020204" pitchFamily="34" charset="0"/>
                <a:cs typeface="Microsoft Sans Serif"/>
              </a:rPr>
              <a:t>techni</a:t>
            </a:r>
            <a:r>
              <a:rPr lang="en-US" sz="2200" spc="-80" dirty="0">
                <a:latin typeface="Abadi" panose="020B0604020104020204" pitchFamily="34" charset="0"/>
                <a:cs typeface="Microsoft Sans Serif"/>
              </a:rPr>
              <a:t>que</a:t>
            </a:r>
            <a:r>
              <a:rPr sz="2200" spc="-80" dirty="0">
                <a:latin typeface="Abadi" panose="020B0604020104020204" pitchFamily="34" charset="0"/>
                <a:cs typeface="Microsoft Sans Serif"/>
              </a:rPr>
              <a:t>.</a:t>
            </a:r>
            <a:endParaRPr sz="2200" dirty="0">
              <a:latin typeface="Abadi" panose="020B0604020104020204" pitchFamily="34" charset="0"/>
              <a:cs typeface="Microsoft Sans Serif"/>
            </a:endParaRP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8</a:t>
            </a:fld>
            <a:endParaRPr sz="1600">
              <a:latin typeface="Microsoft Sans Serif"/>
              <a:cs typeface="Microsoft Sans Serif"/>
            </a:endParaRPr>
          </a:p>
        </p:txBody>
      </p:sp>
      <p:sp>
        <p:nvSpPr>
          <p:cNvPr id="3" name="object 3"/>
          <p:cNvSpPr txBox="1">
            <a:spLocks noGrp="1"/>
          </p:cNvSpPr>
          <p:nvPr>
            <p:ph type="title"/>
          </p:nvPr>
        </p:nvSpPr>
        <p:spPr>
          <a:xfrm>
            <a:off x="848994" y="418782"/>
            <a:ext cx="307403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5" dirty="0"/>
              <a:t> </a:t>
            </a:r>
            <a:r>
              <a:rPr spc="-85" dirty="0">
                <a:latin typeface="Abadi" panose="020B0604020104020204" pitchFamily="34" charset="0"/>
              </a:rPr>
              <a:t>Collection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794" y="1816353"/>
            <a:ext cx="4432935" cy="689932"/>
          </a:xfrm>
          <a:prstGeom prst="rect">
            <a:avLst/>
          </a:prstGeom>
        </p:spPr>
        <p:txBody>
          <a:bodyPr vert="horz" wrap="square" lIns="0" tIns="12700" rIns="0" bIns="0" rtlCol="0">
            <a:spAutoFit/>
          </a:bodyPr>
          <a:lstStyle/>
          <a:p>
            <a:pPr marL="241300" marR="327660" indent="-228600">
              <a:lnSpc>
                <a:spcPct val="100000"/>
              </a:lnSpc>
              <a:spcBef>
                <a:spcPts val="100"/>
              </a:spcBef>
              <a:buFont typeface="Arial MT"/>
              <a:buChar char="•"/>
              <a:tabLst>
                <a:tab pos="240665" algn="l"/>
                <a:tab pos="241300" algn="l"/>
              </a:tabLst>
            </a:pPr>
            <a:r>
              <a:rPr sz="2200" spc="-155" dirty="0">
                <a:solidFill>
                  <a:srgbClr val="292929"/>
                </a:solidFill>
                <a:latin typeface="Abadi" panose="020B0604020104020204" pitchFamily="34" charset="0"/>
                <a:cs typeface="Microsoft Sans Serif"/>
              </a:rPr>
              <a:t>SpaceX</a:t>
            </a:r>
            <a:r>
              <a:rPr sz="2200" spc="-15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offers </a:t>
            </a:r>
            <a:r>
              <a:rPr sz="2200" spc="-145" dirty="0">
                <a:solidFill>
                  <a:srgbClr val="292929"/>
                </a:solidFill>
                <a:latin typeface="Abadi" panose="020B0604020104020204" pitchFamily="34" charset="0"/>
                <a:cs typeface="Microsoft Sans Serif"/>
              </a:rPr>
              <a:t>a</a:t>
            </a:r>
            <a:r>
              <a:rPr sz="2200" spc="-14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public </a:t>
            </a:r>
            <a:r>
              <a:rPr sz="2200" spc="-145" dirty="0">
                <a:solidFill>
                  <a:srgbClr val="292929"/>
                </a:solidFill>
                <a:latin typeface="Abadi" panose="020B0604020104020204" pitchFamily="34" charset="0"/>
                <a:cs typeface="Microsoft Sans Serif"/>
              </a:rPr>
              <a:t>API</a:t>
            </a:r>
            <a:r>
              <a:rPr lang="en-US" sz="2200" spc="-14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45"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can</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obtained</a:t>
            </a:r>
            <a:r>
              <a:rPr sz="2200" spc="-85" dirty="0">
                <a:solidFill>
                  <a:srgbClr val="292929"/>
                </a:solidFill>
                <a:latin typeface="Abadi" panose="020B0604020104020204" pitchFamily="34" charset="0"/>
                <a:cs typeface="Microsoft Sans Serif"/>
              </a:rPr>
              <a:t>;</a:t>
            </a:r>
            <a:endParaRPr sz="2200" dirty="0">
              <a:latin typeface="Abadi" panose="020B0604020104020204" pitchFamily="34" charset="0"/>
              <a:cs typeface="Microsoft Sans Serif"/>
            </a:endParaRPr>
          </a:p>
        </p:txBody>
      </p:sp>
      <p:sp>
        <p:nvSpPr>
          <p:cNvPr id="3" name="object 3"/>
          <p:cNvSpPr txBox="1"/>
          <p:nvPr/>
        </p:nvSpPr>
        <p:spPr>
          <a:xfrm>
            <a:off x="899794" y="4705350"/>
            <a:ext cx="4448175" cy="659155"/>
          </a:xfrm>
          <a:prstGeom prst="rect">
            <a:avLst/>
          </a:prstGeom>
        </p:spPr>
        <p:txBody>
          <a:bodyPr vert="horz" wrap="square" lIns="0" tIns="12700" rIns="0" bIns="0" rtlCol="0">
            <a:spAutoFit/>
          </a:bodyPr>
          <a:lstStyle/>
          <a:p>
            <a:pPr marL="12700" marR="5080">
              <a:lnSpc>
                <a:spcPct val="100000"/>
              </a:lnSpc>
              <a:spcBef>
                <a:spcPts val="100"/>
              </a:spcBef>
              <a:tabLst>
                <a:tab pos="240665" algn="l"/>
                <a:tab pos="241300" algn="l"/>
              </a:tabLst>
            </a:pPr>
            <a:r>
              <a:rPr lang="fr-FR" sz="1400" spc="-65" dirty="0">
                <a:solidFill>
                  <a:srgbClr val="292929"/>
                </a:solidFill>
                <a:latin typeface="Abadi" panose="020B0604020104020204" pitchFamily="34" charset="0"/>
                <a:cs typeface="Microsoft Sans Serif"/>
              </a:rPr>
              <a:t>Source</a:t>
            </a:r>
            <a:r>
              <a:rPr lang="fr-FR" sz="1400" spc="-60" dirty="0">
                <a:solidFill>
                  <a:srgbClr val="292929"/>
                </a:solidFill>
                <a:latin typeface="Abadi" panose="020B0604020104020204" pitchFamily="34" charset="0"/>
                <a:cs typeface="Microsoft Sans Serif"/>
              </a:rPr>
              <a:t> </a:t>
            </a:r>
            <a:r>
              <a:rPr lang="fr-FR" sz="1400" spc="-50" dirty="0">
                <a:solidFill>
                  <a:srgbClr val="292929"/>
                </a:solidFill>
                <a:latin typeface="Abadi" panose="020B0604020104020204" pitchFamily="34" charset="0"/>
                <a:cs typeface="Microsoft Sans Serif"/>
              </a:rPr>
              <a:t>code: </a:t>
            </a:r>
            <a:br>
              <a:rPr lang="fr-FR" sz="1400" spc="-50" dirty="0">
                <a:solidFill>
                  <a:srgbClr val="292929"/>
                </a:solidFill>
                <a:latin typeface="Abadi" panose="020B0604020104020204" pitchFamily="34" charset="0"/>
                <a:cs typeface="Microsoft Sans Serif"/>
              </a:rPr>
            </a:br>
            <a:r>
              <a:rPr lang="fr-FR" sz="1400" spc="-45" dirty="0">
                <a:solidFill>
                  <a:srgbClr val="0462C1"/>
                </a:solidFill>
                <a:latin typeface="Abadi" panose="020B0604020104020204" pitchFamily="34" charset="0"/>
                <a:cs typeface="Microsoft Sans Serif"/>
              </a:rPr>
              <a:t> </a:t>
            </a:r>
            <a:r>
              <a:rPr lang="fr-FR" sz="1400" u="sng" spc="-5" dirty="0">
                <a:solidFill>
                  <a:srgbClr val="0462C1"/>
                </a:solidFill>
                <a:uFill>
                  <a:solidFill>
                    <a:srgbClr val="0462C1"/>
                  </a:solidFill>
                </a:uFill>
                <a:latin typeface="Abadi" panose="020B0604020104020204" pitchFamily="34" charset="0"/>
                <a:cs typeface="Microsoft Sans Serif"/>
              </a:rPr>
              <a:t>https://github.com/Trosadventures/Applied-Data-Science-SpaceX-Project</a:t>
            </a:r>
            <a:endParaRPr lang="fr-FR" sz="1400" dirty="0">
              <a:latin typeface="Abadi" panose="020B0604020104020204" pitchFamily="34" charset="0"/>
              <a:cs typeface="Microsoft Sans Serif"/>
            </a:endParaRPr>
          </a:p>
        </p:txBody>
      </p:sp>
      <p:sp>
        <p:nvSpPr>
          <p:cNvPr id="4" name="object 4"/>
          <p:cNvSpPr txBox="1">
            <a:spLocks noGrp="1"/>
          </p:cNvSpPr>
          <p:nvPr>
            <p:ph type="title"/>
          </p:nvPr>
        </p:nvSpPr>
        <p:spPr>
          <a:xfrm>
            <a:off x="848994" y="418528"/>
            <a:ext cx="586041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20" dirty="0"/>
              <a:t> </a:t>
            </a:r>
            <a:r>
              <a:rPr spc="-85" dirty="0">
                <a:latin typeface="Abadi" panose="020B0604020104020204" pitchFamily="34" charset="0"/>
              </a:rPr>
              <a:t>Collection</a:t>
            </a:r>
            <a:r>
              <a:rPr spc="145" dirty="0"/>
              <a:t> </a:t>
            </a:r>
            <a:r>
              <a:rPr spc="765" dirty="0"/>
              <a:t>–</a:t>
            </a:r>
            <a:r>
              <a:rPr spc="114" dirty="0"/>
              <a:t> </a:t>
            </a:r>
            <a:r>
              <a:rPr spc="-250" dirty="0"/>
              <a:t>SpaceX</a:t>
            </a:r>
            <a:r>
              <a:rPr spc="125" dirty="0"/>
              <a:t> </a:t>
            </a:r>
            <a:r>
              <a:rPr spc="-240" dirty="0"/>
              <a:t>API</a:t>
            </a:r>
          </a:p>
        </p:txBody>
      </p:sp>
      <p:pic>
        <p:nvPicPr>
          <p:cNvPr id="5" name="object 5"/>
          <p:cNvPicPr/>
          <p:nvPr/>
        </p:nvPicPr>
        <p:blipFill>
          <a:blip r:embed="rId2" cstate="print"/>
          <a:stretch>
            <a:fillRect/>
          </a:stretch>
        </p:blipFill>
        <p:spPr>
          <a:xfrm>
            <a:off x="7680959" y="1785607"/>
            <a:ext cx="1917953" cy="1077226"/>
          </a:xfrm>
          <a:prstGeom prst="rect">
            <a:avLst/>
          </a:prstGeom>
        </p:spPr>
      </p:pic>
      <p:sp>
        <p:nvSpPr>
          <p:cNvPr id="6" name="object 6"/>
          <p:cNvSpPr txBox="1"/>
          <p:nvPr/>
        </p:nvSpPr>
        <p:spPr>
          <a:xfrm>
            <a:off x="7820025" y="1899348"/>
            <a:ext cx="1644014" cy="795655"/>
          </a:xfrm>
          <a:prstGeom prst="rect">
            <a:avLst/>
          </a:prstGeom>
        </p:spPr>
        <p:txBody>
          <a:bodyPr vert="horz" wrap="square" lIns="0" tIns="39370" rIns="0" bIns="0" rtlCol="0">
            <a:spAutoFit/>
          </a:bodyPr>
          <a:lstStyle/>
          <a:p>
            <a:pPr marL="12700" marR="5080" algn="ctr">
              <a:lnSpc>
                <a:spcPct val="90300"/>
              </a:lnSpc>
              <a:spcBef>
                <a:spcPts val="310"/>
              </a:spcBef>
            </a:pPr>
            <a:r>
              <a:rPr sz="1800" b="1" spc="-10" dirty="0">
                <a:solidFill>
                  <a:srgbClr val="FFFFFF"/>
                </a:solidFill>
                <a:latin typeface="Calibri"/>
                <a:cs typeface="Calibri"/>
              </a:rPr>
              <a:t>Request </a:t>
            </a:r>
            <a:r>
              <a:rPr sz="1800" b="1" dirty="0">
                <a:solidFill>
                  <a:srgbClr val="FFFFFF"/>
                </a:solidFill>
                <a:latin typeface="Calibri"/>
                <a:cs typeface="Calibri"/>
              </a:rPr>
              <a:t>API </a:t>
            </a:r>
            <a:r>
              <a:rPr sz="1800" b="1" spc="-10" dirty="0">
                <a:solidFill>
                  <a:srgbClr val="FFFFFF"/>
                </a:solidFill>
                <a:latin typeface="Calibri"/>
                <a:cs typeface="Calibri"/>
              </a:rPr>
              <a:t>and </a:t>
            </a:r>
            <a:r>
              <a:rPr sz="1800" b="1" spc="-5" dirty="0">
                <a:solidFill>
                  <a:srgbClr val="FFFFFF"/>
                </a:solidFill>
                <a:latin typeface="Calibri"/>
                <a:cs typeface="Calibri"/>
              </a:rPr>
              <a:t> </a:t>
            </a:r>
            <a:r>
              <a:rPr sz="1800" b="1" spc="-10" dirty="0">
                <a:solidFill>
                  <a:srgbClr val="FFFFFF"/>
                </a:solidFill>
                <a:latin typeface="Calibri"/>
                <a:cs typeface="Calibri"/>
              </a:rPr>
              <a:t>parse</a:t>
            </a:r>
            <a:r>
              <a:rPr sz="1800" b="1" spc="-40" dirty="0">
                <a:solidFill>
                  <a:srgbClr val="FFFFFF"/>
                </a:solidFill>
                <a:latin typeface="Calibri"/>
                <a:cs typeface="Calibri"/>
              </a:rPr>
              <a:t> </a:t>
            </a:r>
            <a:r>
              <a:rPr sz="1800" b="1" spc="-5" dirty="0">
                <a:solidFill>
                  <a:srgbClr val="FFFFFF"/>
                </a:solidFill>
                <a:latin typeface="Calibri"/>
                <a:cs typeface="Calibri"/>
              </a:rPr>
              <a:t>the</a:t>
            </a:r>
            <a:r>
              <a:rPr sz="1800" b="1" spc="-40" dirty="0">
                <a:solidFill>
                  <a:srgbClr val="FFFFFF"/>
                </a:solidFill>
                <a:latin typeface="Calibri"/>
                <a:cs typeface="Calibri"/>
              </a:rPr>
              <a:t> </a:t>
            </a:r>
            <a:r>
              <a:rPr sz="1800" b="1" spc="-5" dirty="0">
                <a:solidFill>
                  <a:srgbClr val="FFFFFF"/>
                </a:solidFill>
                <a:latin typeface="Calibri"/>
                <a:cs typeface="Calibri"/>
              </a:rPr>
              <a:t>SpaceX </a:t>
            </a:r>
            <a:r>
              <a:rPr sz="1800" b="1" spc="-395" dirty="0">
                <a:solidFill>
                  <a:srgbClr val="FFFFFF"/>
                </a:solidFill>
                <a:latin typeface="Calibri"/>
                <a:cs typeface="Calibri"/>
              </a:rPr>
              <a:t> </a:t>
            </a:r>
            <a:r>
              <a:rPr sz="1800" b="1" spc="-10" dirty="0">
                <a:solidFill>
                  <a:srgbClr val="FFFFFF"/>
                </a:solidFill>
                <a:latin typeface="Calibri"/>
                <a:cs typeface="Calibri"/>
              </a:rPr>
              <a:t>launch </a:t>
            </a:r>
            <a:r>
              <a:rPr sz="1800" b="1" spc="-20" dirty="0">
                <a:solidFill>
                  <a:srgbClr val="FFFFFF"/>
                </a:solidFill>
                <a:latin typeface="Calibri"/>
                <a:cs typeface="Calibri"/>
              </a:rPr>
              <a:t>data</a:t>
            </a:r>
            <a:endParaRPr sz="1800" dirty="0">
              <a:latin typeface="Calibri"/>
              <a:cs typeface="Calibri"/>
            </a:endParaRPr>
          </a:p>
        </p:txBody>
      </p:sp>
      <p:grpSp>
        <p:nvGrpSpPr>
          <p:cNvPr id="7" name="object 7"/>
          <p:cNvGrpSpPr/>
          <p:nvPr/>
        </p:nvGrpSpPr>
        <p:grpSpPr>
          <a:xfrm>
            <a:off x="7680959" y="2900654"/>
            <a:ext cx="1918335" cy="1537335"/>
            <a:chOff x="7680959" y="2900654"/>
            <a:chExt cx="1918335" cy="1537335"/>
          </a:xfrm>
        </p:grpSpPr>
        <p:pic>
          <p:nvPicPr>
            <p:cNvPr id="8" name="object 8"/>
            <p:cNvPicPr/>
            <p:nvPr/>
          </p:nvPicPr>
          <p:blipFill>
            <a:blip r:embed="rId3" cstate="print"/>
            <a:stretch>
              <a:fillRect/>
            </a:stretch>
          </p:blipFill>
          <p:spPr>
            <a:xfrm>
              <a:off x="8389619" y="2900654"/>
              <a:ext cx="500633" cy="421919"/>
            </a:xfrm>
            <a:prstGeom prst="rect">
              <a:avLst/>
            </a:prstGeom>
          </p:spPr>
        </p:pic>
        <p:pic>
          <p:nvPicPr>
            <p:cNvPr id="9" name="object 9"/>
            <p:cNvPicPr/>
            <p:nvPr/>
          </p:nvPicPr>
          <p:blipFill>
            <a:blip r:embed="rId4" cstate="print"/>
            <a:stretch>
              <a:fillRect/>
            </a:stretch>
          </p:blipFill>
          <p:spPr>
            <a:xfrm>
              <a:off x="7680959" y="3357867"/>
              <a:ext cx="1917953" cy="1079766"/>
            </a:xfrm>
            <a:prstGeom prst="rect">
              <a:avLst/>
            </a:prstGeom>
          </p:spPr>
        </p:pic>
      </p:grpSp>
      <p:sp>
        <p:nvSpPr>
          <p:cNvPr id="10" name="object 10"/>
          <p:cNvSpPr txBox="1"/>
          <p:nvPr/>
        </p:nvSpPr>
        <p:spPr>
          <a:xfrm>
            <a:off x="7792084" y="3474973"/>
            <a:ext cx="1700530" cy="795020"/>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Filter</a:t>
            </a:r>
            <a:r>
              <a:rPr sz="1800" b="1" spc="-15" dirty="0">
                <a:solidFill>
                  <a:srgbClr val="FFFFFF"/>
                </a:solidFill>
                <a:latin typeface="Calibri"/>
                <a:cs typeface="Calibri"/>
              </a:rPr>
              <a:t> </a:t>
            </a:r>
            <a:r>
              <a:rPr sz="1800" b="1" spc="-20" dirty="0">
                <a:solidFill>
                  <a:srgbClr val="FFFFFF"/>
                </a:solidFill>
                <a:latin typeface="Calibri"/>
                <a:cs typeface="Calibri"/>
              </a:rPr>
              <a:t>data</a:t>
            </a:r>
            <a:r>
              <a:rPr sz="1800" b="1" spc="-5" dirty="0">
                <a:solidFill>
                  <a:srgbClr val="FFFFFF"/>
                </a:solidFill>
                <a:latin typeface="Calibri"/>
                <a:cs typeface="Calibri"/>
              </a:rPr>
              <a:t> </a:t>
            </a:r>
            <a:r>
              <a:rPr sz="1800" b="1" spc="-15" dirty="0">
                <a:solidFill>
                  <a:srgbClr val="FFFFFF"/>
                </a:solidFill>
                <a:latin typeface="Calibri"/>
                <a:cs typeface="Calibri"/>
              </a:rPr>
              <a:t>to</a:t>
            </a:r>
            <a:r>
              <a:rPr sz="1800" b="1" spc="-20" dirty="0">
                <a:solidFill>
                  <a:srgbClr val="FFFFFF"/>
                </a:solidFill>
                <a:latin typeface="Calibri"/>
                <a:cs typeface="Calibri"/>
              </a:rPr>
              <a:t> </a:t>
            </a:r>
            <a:r>
              <a:rPr sz="1800" b="1" spc="-5" dirty="0">
                <a:solidFill>
                  <a:srgbClr val="FFFFFF"/>
                </a:solidFill>
                <a:latin typeface="Calibri"/>
                <a:cs typeface="Calibri"/>
              </a:rPr>
              <a:t>only </a:t>
            </a:r>
            <a:r>
              <a:rPr sz="1800" b="1" spc="-390" dirty="0">
                <a:solidFill>
                  <a:srgbClr val="FFFFFF"/>
                </a:solidFill>
                <a:latin typeface="Calibri"/>
                <a:cs typeface="Calibri"/>
              </a:rPr>
              <a:t> </a:t>
            </a:r>
            <a:r>
              <a:rPr sz="1800" b="1" spc="-5" dirty="0">
                <a:solidFill>
                  <a:srgbClr val="FFFFFF"/>
                </a:solidFill>
                <a:latin typeface="Calibri"/>
                <a:cs typeface="Calibri"/>
              </a:rPr>
              <a:t>include </a:t>
            </a:r>
            <a:r>
              <a:rPr sz="1800" b="1" spc="-10" dirty="0">
                <a:solidFill>
                  <a:srgbClr val="FFFFFF"/>
                </a:solidFill>
                <a:latin typeface="Calibri"/>
                <a:cs typeface="Calibri"/>
              </a:rPr>
              <a:t>Falcon </a:t>
            </a:r>
            <a:r>
              <a:rPr sz="1800" b="1" dirty="0">
                <a:solidFill>
                  <a:srgbClr val="FFFFFF"/>
                </a:solidFill>
                <a:latin typeface="Calibri"/>
                <a:cs typeface="Calibri"/>
              </a:rPr>
              <a:t>9 </a:t>
            </a:r>
            <a:r>
              <a:rPr sz="1800" b="1" spc="5" dirty="0">
                <a:solidFill>
                  <a:srgbClr val="FFFFFF"/>
                </a:solidFill>
                <a:latin typeface="Calibri"/>
                <a:cs typeface="Calibri"/>
              </a:rPr>
              <a:t> </a:t>
            </a:r>
            <a:r>
              <a:rPr sz="1800" b="1" spc="-10" dirty="0">
                <a:solidFill>
                  <a:srgbClr val="FFFFFF"/>
                </a:solidFill>
                <a:latin typeface="Calibri"/>
                <a:cs typeface="Calibri"/>
              </a:rPr>
              <a:t>launches</a:t>
            </a:r>
            <a:endParaRPr sz="1800" dirty="0">
              <a:latin typeface="Calibri"/>
              <a:cs typeface="Calibri"/>
            </a:endParaRPr>
          </a:p>
        </p:txBody>
      </p:sp>
      <p:grpSp>
        <p:nvGrpSpPr>
          <p:cNvPr id="11" name="object 11"/>
          <p:cNvGrpSpPr/>
          <p:nvPr/>
        </p:nvGrpSpPr>
        <p:grpSpPr>
          <a:xfrm>
            <a:off x="7680959" y="4475454"/>
            <a:ext cx="1918335" cy="1537335"/>
            <a:chOff x="7680959" y="4475454"/>
            <a:chExt cx="1918335" cy="1537335"/>
          </a:xfrm>
        </p:grpSpPr>
        <p:pic>
          <p:nvPicPr>
            <p:cNvPr id="12" name="object 12"/>
            <p:cNvPicPr/>
            <p:nvPr/>
          </p:nvPicPr>
          <p:blipFill>
            <a:blip r:embed="rId3" cstate="print"/>
            <a:stretch>
              <a:fillRect/>
            </a:stretch>
          </p:blipFill>
          <p:spPr>
            <a:xfrm>
              <a:off x="8389619" y="4475454"/>
              <a:ext cx="500633" cy="421919"/>
            </a:xfrm>
            <a:prstGeom prst="rect">
              <a:avLst/>
            </a:prstGeom>
          </p:spPr>
        </p:pic>
        <p:pic>
          <p:nvPicPr>
            <p:cNvPr id="13" name="object 13"/>
            <p:cNvPicPr/>
            <p:nvPr/>
          </p:nvPicPr>
          <p:blipFill>
            <a:blip r:embed="rId4" cstate="print"/>
            <a:stretch>
              <a:fillRect/>
            </a:stretch>
          </p:blipFill>
          <p:spPr>
            <a:xfrm>
              <a:off x="7680959" y="4932680"/>
              <a:ext cx="1917953" cy="1079766"/>
            </a:xfrm>
            <a:prstGeom prst="rect">
              <a:avLst/>
            </a:prstGeom>
          </p:spPr>
        </p:pic>
      </p:grpSp>
      <p:sp>
        <p:nvSpPr>
          <p:cNvPr id="14" name="object 14"/>
          <p:cNvSpPr txBox="1"/>
          <p:nvPr/>
        </p:nvSpPr>
        <p:spPr>
          <a:xfrm>
            <a:off x="7787005" y="5173726"/>
            <a:ext cx="1711325" cy="548640"/>
          </a:xfrm>
          <a:prstGeom prst="rect">
            <a:avLst/>
          </a:prstGeom>
        </p:spPr>
        <p:txBody>
          <a:bodyPr vert="horz" wrap="square" lIns="0" tIns="41910" rIns="0" bIns="0" rtlCol="0">
            <a:spAutoFit/>
          </a:bodyPr>
          <a:lstStyle/>
          <a:p>
            <a:pPr marL="546100" marR="5080" indent="-533400">
              <a:lnSpc>
                <a:spcPts val="1960"/>
              </a:lnSpc>
              <a:spcBef>
                <a:spcPts val="330"/>
              </a:spcBef>
            </a:pPr>
            <a:r>
              <a:rPr sz="1800" b="1" spc="-5" dirty="0">
                <a:solidFill>
                  <a:srgbClr val="FFFFFF"/>
                </a:solidFill>
                <a:latin typeface="Calibri"/>
                <a:cs typeface="Calibri"/>
              </a:rPr>
              <a:t>Deal</a:t>
            </a:r>
            <a:r>
              <a:rPr sz="1800" b="1" spc="-25" dirty="0">
                <a:solidFill>
                  <a:srgbClr val="FFFFFF"/>
                </a:solidFill>
                <a:latin typeface="Calibri"/>
                <a:cs typeface="Calibri"/>
              </a:rPr>
              <a:t> </a:t>
            </a:r>
            <a:r>
              <a:rPr sz="1800" b="1" spc="-5" dirty="0">
                <a:solidFill>
                  <a:srgbClr val="FFFFFF"/>
                </a:solidFill>
                <a:latin typeface="Calibri"/>
                <a:cs typeface="Calibri"/>
              </a:rPr>
              <a:t>with</a:t>
            </a:r>
            <a:r>
              <a:rPr sz="1800" b="1" spc="-30" dirty="0">
                <a:solidFill>
                  <a:srgbClr val="FFFFFF"/>
                </a:solidFill>
                <a:latin typeface="Calibri"/>
                <a:cs typeface="Calibri"/>
              </a:rPr>
              <a:t> </a:t>
            </a:r>
            <a:r>
              <a:rPr sz="1800" b="1" spc="-5" dirty="0">
                <a:solidFill>
                  <a:srgbClr val="FFFFFF"/>
                </a:solidFill>
                <a:latin typeface="Calibri"/>
                <a:cs typeface="Calibri"/>
              </a:rPr>
              <a:t>Missing </a:t>
            </a:r>
            <a:r>
              <a:rPr sz="1800" b="1" spc="-390" dirty="0">
                <a:solidFill>
                  <a:srgbClr val="FFFFFF"/>
                </a:solidFill>
                <a:latin typeface="Calibri"/>
                <a:cs typeface="Calibri"/>
              </a:rPr>
              <a:t> </a:t>
            </a:r>
            <a:r>
              <a:rPr sz="1800" b="1" spc="-25" dirty="0">
                <a:solidFill>
                  <a:srgbClr val="FFFFFF"/>
                </a:solidFill>
                <a:latin typeface="Calibri"/>
                <a:cs typeface="Calibri"/>
              </a:rPr>
              <a:t>Values</a:t>
            </a:r>
            <a:endParaRPr sz="1800" dirty="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9</a:t>
            </a:fld>
            <a:endParaRPr sz="1600">
              <a:latin typeface="Microsoft Sans Serif"/>
              <a:cs typeface="Microsoft Sans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TotalTime>
  <Words>2497</Words>
  <Application>Microsoft Office PowerPoint</Application>
  <PresentationFormat>Widescreen</PresentationFormat>
  <Paragraphs>399</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 MT</vt:lpstr>
      <vt:lpstr>Calibri</vt:lpstr>
      <vt:lpstr>Courier New</vt:lpstr>
      <vt:lpstr>Microsoft Sans Serif</vt:lpstr>
      <vt:lpstr>Times New Roman</vt:lpstr>
      <vt:lpstr>Office Theme</vt:lpstr>
      <vt:lpstr>PowerPoint Presentation</vt:lpstr>
      <vt:lpstr>Outline</vt:lpstr>
      <vt:lpstr>Executive Summary</vt:lpstr>
      <vt:lpstr>Introduction</vt:lpstr>
      <vt:lpstr>PowerPoint Presentation</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Mark Petros</dc:creator>
  <cp:lastModifiedBy>oburumark@gmail.com</cp:lastModifiedBy>
  <cp:revision>1</cp:revision>
  <dcterms:created xsi:type="dcterms:W3CDTF">2024-03-20T12:38:20Z</dcterms:created>
  <dcterms:modified xsi:type="dcterms:W3CDTF">2024-03-20T14:11:56Z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2024-03-20T00:00:00Z</vt:filetime>
  </property>
</Properties>
</file>